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2"/>
  </p:notesMasterIdLst>
  <p:sldIdLst>
    <p:sldId id="256" r:id="rId2"/>
    <p:sldId id="257" r:id="rId3"/>
    <p:sldId id="258" r:id="rId4"/>
    <p:sldId id="259" r:id="rId5"/>
    <p:sldId id="260" r:id="rId6"/>
    <p:sldId id="261" r:id="rId7"/>
    <p:sldId id="405" r:id="rId8"/>
    <p:sldId id="262" r:id="rId9"/>
    <p:sldId id="263" r:id="rId10"/>
    <p:sldId id="264" r:id="rId11"/>
    <p:sldId id="265" r:id="rId12"/>
    <p:sldId id="266" r:id="rId13"/>
    <p:sldId id="267" r:id="rId14"/>
    <p:sldId id="268" r:id="rId15"/>
    <p:sldId id="269" r:id="rId16"/>
    <p:sldId id="407" r:id="rId17"/>
    <p:sldId id="320" r:id="rId18"/>
    <p:sldId id="270" r:id="rId19"/>
    <p:sldId id="271" r:id="rId20"/>
    <p:sldId id="408" r:id="rId21"/>
    <p:sldId id="274" r:id="rId22"/>
    <p:sldId id="275" r:id="rId23"/>
    <p:sldId id="276" r:id="rId24"/>
    <p:sldId id="277" r:id="rId25"/>
    <p:sldId id="279" r:id="rId26"/>
    <p:sldId id="284" r:id="rId27"/>
    <p:sldId id="280" r:id="rId28"/>
    <p:sldId id="281" r:id="rId29"/>
    <p:sldId id="283" r:id="rId30"/>
    <p:sldId id="286" r:id="rId31"/>
    <p:sldId id="409" r:id="rId32"/>
    <p:sldId id="289" r:id="rId33"/>
    <p:sldId id="290" r:id="rId34"/>
    <p:sldId id="293" r:id="rId35"/>
    <p:sldId id="294" r:id="rId36"/>
    <p:sldId id="295" r:id="rId37"/>
    <p:sldId id="411" r:id="rId38"/>
    <p:sldId id="412" r:id="rId39"/>
    <p:sldId id="413" r:id="rId40"/>
    <p:sldId id="414" r:id="rId41"/>
    <p:sldId id="415" r:id="rId42"/>
    <p:sldId id="417" r:id="rId43"/>
    <p:sldId id="416" r:id="rId44"/>
    <p:sldId id="418" r:id="rId45"/>
    <p:sldId id="419" r:id="rId46"/>
    <p:sldId id="420" r:id="rId47"/>
    <p:sldId id="421" r:id="rId48"/>
    <p:sldId id="291" r:id="rId49"/>
    <p:sldId id="292" r:id="rId50"/>
    <p:sldId id="410" r:id="rId51"/>
  </p:sldIdLst>
  <p:sldSz cx="9144000" cy="5143500" type="screen16x9"/>
  <p:notesSz cx="6858000" cy="9144000"/>
  <p:embeddedFontLst>
    <p:embeddedFont>
      <p:font typeface="Caveat" panose="020B0604020202020204" charset="0"/>
      <p:regular r:id="rId53"/>
      <p:bold r:id="rId54"/>
    </p:embeddedFont>
    <p:embeddedFont>
      <p:font typeface="Kalam" panose="020B0604020202020204" charset="0"/>
      <p:regular r:id="rId55"/>
      <p:bold r:id="rId56"/>
    </p:embeddedFont>
    <p:embeddedFont>
      <p:font typeface="Poppins" panose="00000500000000000000" pitchFamily="2" charset="0"/>
      <p:regular r:id="rId57"/>
      <p:bold r:id="rId58"/>
      <p:italic r:id="rId59"/>
      <p:boldItalic r:id="rId60"/>
    </p:embeddedFont>
    <p:embeddedFont>
      <p:font typeface="Poppins Medium" panose="00000600000000000000" pitchFamily="2" charset="0"/>
      <p:regular r:id="rId61"/>
      <p:bold r:id="rId62"/>
      <p:italic r:id="rId63"/>
      <p:boldItalic r:id="rId64"/>
    </p:embeddedFont>
    <p:embeddedFont>
      <p:font typeface="Poppins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50" autoAdjust="0"/>
  </p:normalViewPr>
  <p:slideViewPr>
    <p:cSldViewPr snapToGrid="0">
      <p:cViewPr varScale="1">
        <p:scale>
          <a:sx n="91" d="100"/>
          <a:sy n="91" d="100"/>
        </p:scale>
        <p:origin x="11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Deelnemers (vragen wie, waarvan, achtergrond)</a:t>
            </a:r>
            <a:endParaRPr/>
          </a:p>
          <a:p>
            <a:pPr marL="0" lvl="0" indent="0" algn="l" rtl="0">
              <a:spcBef>
                <a:spcPts val="0"/>
              </a:spcBef>
              <a:spcAft>
                <a:spcPts val="0"/>
              </a:spcAft>
              <a:buNone/>
            </a:pPr>
            <a:r>
              <a:rPr lang="nl-NL"/>
              <a:t>Organisaties:</a:t>
            </a:r>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Rijksdienst voor het Cultureel Erfgoed</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Hogeschool Utrecht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Noord-Hollands Archief</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Wageningen University and Research Facilitair Bedrijf </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Vrije Universiteit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IISG</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Erasmus Universiteit Rotterdam</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Bibliotheek UvA/HvA</a:t>
            </a:r>
            <a:endParaRPr/>
          </a:p>
        </p:txBody>
      </p:sp>
      <p:sp>
        <p:nvSpPr>
          <p:cNvPr id="180" name="Google Shape;18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4259f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44259f60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996c0e4c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996c0e4c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6c0e4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6c0e4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96c0e4c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996c0e4c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1996c0e4c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1996c0e4c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996c0e4c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996c0e4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2340319a_0_124: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2340319a_0_124: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r>
              <a:rPr lang="nl-NL" dirty="0"/>
              <a:t>En er kan veel meer als iedereen dit gaat doen!</a:t>
            </a:r>
            <a:endParaRPr dirty="0"/>
          </a:p>
        </p:txBody>
      </p:sp>
    </p:spTree>
    <p:extLst>
      <p:ext uri="{BB962C8B-B14F-4D97-AF65-F5344CB8AC3E}">
        <p14:creationId xmlns:p14="http://schemas.microsoft.com/office/powerpoint/2010/main" val="20632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458f4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458f4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44259f604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44259f6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4259f604_0_559: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4259f604_0_559: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f649bdbc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f649bd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2340319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252340319a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18b4f0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18b4f0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4259f6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TN is de schakel tussen collectiebeheersystemen en terminologiebronnen</a:t>
            </a:r>
            <a:endParaRPr/>
          </a:p>
          <a:p>
            <a:pPr marL="457200" lvl="0" indent="-298450" algn="l" rtl="0">
              <a:spcBef>
                <a:spcPts val="0"/>
              </a:spcBef>
              <a:spcAft>
                <a:spcPts val="0"/>
              </a:spcAft>
              <a:buSzPts val="1100"/>
              <a:buAutoNum type="arabicPeriod"/>
            </a:pPr>
            <a:r>
              <a:rPr lang="nl-NL"/>
              <a:t>CBS’en communiceren dan niet meer rechtstreeks met bronnen, maar doen dat via het TN. Met als groot voordeel dat CBS’en dan alleen hoeven te weten hoe het TN werkt (met welk technisch protocol en welk metadatamodel). Het TN weet hoe het moet verbinden met alle bronnen</a:t>
            </a:r>
            <a:endParaRPr/>
          </a:p>
        </p:txBody>
      </p:sp>
      <p:sp>
        <p:nvSpPr>
          <p:cNvPr id="372" name="Google Shape;372;g1244259f604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4259f604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4259f60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5234031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5234031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bdccbe8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bdccbe8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44259f604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44259f6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52340319a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5234031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a458f41a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a458f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5234031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5234031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Wat gebruiken jullie?</a:t>
            </a:r>
            <a:endParaRPr/>
          </a:p>
          <a:p>
            <a:pPr marL="0" lvl="0" indent="0" algn="l" rtl="0">
              <a:spcBef>
                <a:spcPts val="0"/>
              </a:spcBef>
              <a:spcAft>
                <a:spcPts val="0"/>
              </a:spcAft>
              <a:buNone/>
            </a:pPr>
            <a:endParaRPr/>
          </a:p>
          <a:p>
            <a:pPr marL="0" lvl="0" indent="0" algn="l" rtl="0">
              <a:spcBef>
                <a:spcPts val="0"/>
              </a:spcBef>
              <a:spcAft>
                <a:spcPts val="0"/>
              </a:spcAft>
              <a:buNone/>
            </a:pPr>
            <a:r>
              <a:rPr lang="nl-NL"/>
              <a:t>Bruggetjes Shannon - Adlib - Reconciliatie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6c0e4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1996c0e4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bdccbe8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bdccbe8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44259f60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44259f60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996c0e4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1996c0e4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996c0e4c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996c0e4cf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4259f60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doel van de Nationale Strategie is om erfgoed beter vindbaar te maken en hiermee het gebruik van erfgoed te vergroten.’</a:t>
            </a:r>
            <a:endParaRPr/>
          </a:p>
        </p:txBody>
      </p:sp>
      <p:sp>
        <p:nvSpPr>
          <p:cNvPr id="200" name="Google Shape;200;g1244259f604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996c0e4c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996c0e4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996c0e4c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996c0e4c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5"/>
          </p:nvPr>
        </p:nvSpPr>
        <p:spPr/>
        <p:txBody>
          <a:bodyPr/>
          <a:lstStyle/>
          <a:p>
            <a:fld id="{531C0CCB-F444-4C13-939B-D5FF0CEDA0AD}" type="slidenum">
              <a:rPr lang="en-US" smtClean="0"/>
              <a:t>7</a:t>
            </a:fld>
            <a:endParaRPr lang="en-US"/>
          </a:p>
        </p:txBody>
      </p:sp>
    </p:spTree>
    <p:extLst>
      <p:ext uri="{BB962C8B-B14F-4D97-AF65-F5344CB8AC3E}">
        <p14:creationId xmlns:p14="http://schemas.microsoft.com/office/powerpoint/2010/main" val="324800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996c0e4c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1996c0e4c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4259f6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4259f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nl-NL">
                <a:solidFill>
                  <a:schemeClr val="dk1"/>
                </a:solidFill>
              </a:rPr>
              <a:t>Wat is een term? Een term is veel meer dan een ‘trefwoord’</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Wat zijn ‘begrippen of entiteiten’? Bijvoorbeeld: personen, plaatsen, onderwerpen, …</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Gedeeld: een term is toegankelijk voor iedereen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en 2 kolommen">
  <p:cSld name="Titel en 2 kolomme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464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936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2" name="Google Shape;12;p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ofdstuk oranje">
  <p:cSld name="Hoofdstuk oranje">
    <p:bg>
      <p:bgPr>
        <a:solidFill>
          <a:schemeClr val="accen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1"/>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ofdstuk groen">
  <p:cSld name="Hoofdstuk groen">
    <p:bg>
      <p:bgPr>
        <a:solidFill>
          <a:schemeClr val="accent2"/>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2"/>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ofdstuk paars">
  <p:cSld name="Hoofdstuk paars">
    <p:bg>
      <p:bgPr>
        <a:solidFill>
          <a:schemeClr val="accent3"/>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13"/>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ofdstuk donkerblauw">
  <p:cSld name="Hoofdstuk donkerblauw">
    <p:bg>
      <p:bgPr>
        <a:solidFill>
          <a:schemeClr val="accent4"/>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lijst wit">
  <p:cSld name="Bulletlijst wi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1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kst met afbeelding smal">
  <p:cSld name="Tekst met afbeelding smal">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936000" y="436728"/>
            <a:ext cx="4608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936000" y="1512000"/>
            <a:ext cx="4608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6"/>
          <p:cNvSpPr txBox="1">
            <a:spLocks noGrp="1"/>
          </p:cNvSpPr>
          <p:nvPr>
            <p:ph type="body" idx="2"/>
          </p:nvPr>
        </p:nvSpPr>
        <p:spPr>
          <a:xfrm>
            <a:off x="936000" y="4536000"/>
            <a:ext cx="4608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6"/>
          <p:cNvSpPr/>
          <p:nvPr/>
        </p:nvSpPr>
        <p:spPr>
          <a:xfrm>
            <a:off x="5878800" y="0"/>
            <a:ext cx="32652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met afbeelding half">
  <p:cSld name="Tekst met afbeelding half">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936000" y="436728"/>
            <a:ext cx="3456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935999" y="1512000"/>
            <a:ext cx="3456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7"/>
          <p:cNvSpPr txBox="1">
            <a:spLocks noGrp="1"/>
          </p:cNvSpPr>
          <p:nvPr>
            <p:ph type="body" idx="2"/>
          </p:nvPr>
        </p:nvSpPr>
        <p:spPr>
          <a:xfrm>
            <a:off x="936000" y="4536000"/>
            <a:ext cx="3456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7" name="Google Shape;67;p17"/>
          <p:cNvSpPr/>
          <p:nvPr/>
        </p:nvSpPr>
        <p:spPr>
          <a:xfrm>
            <a:off x="4662001" y="0"/>
            <a:ext cx="4481999"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kst met afbeelding breed">
  <p:cSld name="Tekst met afbeelding breed">
    <p:spTree>
      <p:nvGrpSpPr>
        <p:cNvPr id="1" name="Shape 68"/>
        <p:cNvGrpSpPr/>
        <p:nvPr/>
      </p:nvGrpSpPr>
      <p:grpSpPr>
        <a:xfrm>
          <a:off x="0" y="0"/>
          <a:ext cx="0" cy="0"/>
          <a:chOff x="0" y="0"/>
          <a:chExt cx="0" cy="0"/>
        </a:xfrm>
      </p:grpSpPr>
      <p:sp>
        <p:nvSpPr>
          <p:cNvPr id="69" name="Google Shape;69;p18"/>
          <p:cNvSpPr txBox="1">
            <a:spLocks noGrp="1"/>
          </p:cNvSpPr>
          <p:nvPr>
            <p:ph type="body" idx="1"/>
          </p:nvPr>
        </p:nvSpPr>
        <p:spPr>
          <a:xfrm>
            <a:off x="936000" y="2052000"/>
            <a:ext cx="2160000" cy="22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8"/>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36000" y="4320000"/>
            <a:ext cx="2160000" cy="432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8"/>
          <p:cNvSpPr/>
          <p:nvPr/>
        </p:nvSpPr>
        <p:spPr>
          <a:xfrm>
            <a:off x="3276001" y="0"/>
            <a:ext cx="58680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tekst">
  <p:cSld name="Afbeelding met teks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9"/>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9"/>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9"/>
          <p:cNvSpPr/>
          <p:nvPr/>
        </p:nvSpPr>
        <p:spPr>
          <a:xfrm>
            <a:off x="468000" y="4680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rkelafbeelding met tekst">
  <p:cSld name="Cirkelafbeelding met tekst">
    <p:spTree>
      <p:nvGrpSpPr>
        <p:cNvPr id="1" name="Shape 78"/>
        <p:cNvGrpSpPr/>
        <p:nvPr/>
      </p:nvGrpSpPr>
      <p:grpSpPr>
        <a:xfrm>
          <a:off x="0" y="0"/>
          <a:ext cx="0" cy="0"/>
          <a:chOff x="0" y="0"/>
          <a:chExt cx="0" cy="0"/>
        </a:xfrm>
      </p:grpSpPr>
      <p:sp>
        <p:nvSpPr>
          <p:cNvPr id="79" name="Google Shape;79;p20"/>
          <p:cNvSpPr/>
          <p:nvPr/>
        </p:nvSpPr>
        <p:spPr>
          <a:xfrm>
            <a:off x="253879" y="468000"/>
            <a:ext cx="4532243"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vierkant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 en verplaats het </a:t>
            </a:r>
            <a:endParaRPr/>
          </a:p>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daarna naar de achtergrond.</a:t>
            </a:r>
            <a:endParaRPr/>
          </a:p>
        </p:txBody>
      </p:sp>
      <p:sp>
        <p:nvSpPr>
          <p:cNvPr id="80" name="Google Shape;80;p20"/>
          <p:cNvSpPr/>
          <p:nvPr/>
        </p:nvSpPr>
        <p:spPr>
          <a:xfrm>
            <a:off x="0" y="0"/>
            <a:ext cx="5040000" cy="5143500"/>
          </a:xfrm>
          <a:custGeom>
            <a:avLst/>
            <a:gdLst/>
            <a:ahLst/>
            <a:cxnLst/>
            <a:rect l="l" t="t" r="r" b="b"/>
            <a:pathLst>
              <a:path w="5040000" h="5143500" extrusionOk="0">
                <a:moveTo>
                  <a:pt x="2520001" y="468000"/>
                </a:moveTo>
                <a:cubicBezTo>
                  <a:pt x="1366830" y="468000"/>
                  <a:pt x="432001" y="1402829"/>
                  <a:pt x="432001" y="2556000"/>
                </a:cubicBezTo>
                <a:cubicBezTo>
                  <a:pt x="432001" y="3709171"/>
                  <a:pt x="1366830" y="4644000"/>
                  <a:pt x="2520001" y="4644000"/>
                </a:cubicBezTo>
                <a:cubicBezTo>
                  <a:pt x="3673172" y="4644000"/>
                  <a:pt x="4608001" y="3709171"/>
                  <a:pt x="4608001" y="2556000"/>
                </a:cubicBezTo>
                <a:cubicBezTo>
                  <a:pt x="4608001" y="1402829"/>
                  <a:pt x="3673172" y="468000"/>
                  <a:pt x="2520001" y="468000"/>
                </a:cubicBezTo>
                <a:close/>
                <a:moveTo>
                  <a:pt x="0" y="0"/>
                </a:moveTo>
                <a:lnTo>
                  <a:pt x="5040000" y="0"/>
                </a:lnTo>
                <a:lnTo>
                  <a:pt x="5040000" y="5143500"/>
                </a:lnTo>
                <a:lnTo>
                  <a:pt x="0" y="51435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81" name="Google Shape;81;p20"/>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0"/>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twerk">
  <p:cSld name="Netwerk">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kst met grafiek">
  <p:cSld name="Tekst met grafiek">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a:off x="936000" y="2052000"/>
            <a:ext cx="2160000" cy="25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6" name="Google Shape;86;p21"/>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21"/>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leen afbeelding">
  <p:cSld name="Alleen afbeelding">
    <p:spTree>
      <p:nvGrpSpPr>
        <p:cNvPr id="1" name="Shape 88"/>
        <p:cNvGrpSpPr/>
        <p:nvPr/>
      </p:nvGrpSpPr>
      <p:grpSpPr>
        <a:xfrm>
          <a:off x="0" y="0"/>
          <a:ext cx="0" cy="0"/>
          <a:chOff x="0" y="0"/>
          <a:chExt cx="0" cy="0"/>
        </a:xfrm>
      </p:grpSpPr>
      <p:sp>
        <p:nvSpPr>
          <p:cNvPr id="89" name="Google Shape;89;p22"/>
          <p:cNvSpPr/>
          <p:nvPr/>
        </p:nvSpPr>
        <p:spPr>
          <a:xfrm>
            <a:off x="468000" y="468000"/>
            <a:ext cx="8208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0" name="Google Shape;90;p22"/>
          <p:cNvSpPr txBox="1">
            <a:spLocks noGrp="1"/>
          </p:cNvSpPr>
          <p:nvPr>
            <p:ph type="body" idx="1"/>
          </p:nvPr>
        </p:nvSpPr>
        <p:spPr>
          <a:xfrm>
            <a:off x="468000" y="4716000"/>
            <a:ext cx="820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ee afbeeldingen">
  <p:cSld name="Twee afbeeldingen">
    <p:spTree>
      <p:nvGrpSpPr>
        <p:cNvPr id="1" name="Shape 91"/>
        <p:cNvGrpSpPr/>
        <p:nvPr/>
      </p:nvGrpSpPr>
      <p:grpSpPr>
        <a:xfrm>
          <a:off x="0" y="0"/>
          <a:ext cx="0" cy="0"/>
          <a:chOff x="0" y="0"/>
          <a:chExt cx="0" cy="0"/>
        </a:xfrm>
      </p:grpSpPr>
      <p:sp>
        <p:nvSpPr>
          <p:cNvPr id="92" name="Google Shape;92;p23"/>
          <p:cNvSpPr/>
          <p:nvPr/>
        </p:nvSpPr>
        <p:spPr>
          <a:xfrm>
            <a:off x="468000"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3" name="Google Shape;93;p23"/>
          <p:cNvSpPr/>
          <p:nvPr/>
        </p:nvSpPr>
        <p:spPr>
          <a:xfrm>
            <a:off x="4679998"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4" name="Google Shape;94;p23"/>
          <p:cNvSpPr txBox="1">
            <a:spLocks noGrp="1"/>
          </p:cNvSpPr>
          <p:nvPr>
            <p:ph type="body" idx="1"/>
          </p:nvPr>
        </p:nvSpPr>
        <p:spPr>
          <a:xfrm>
            <a:off x="4679999"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5" name="Google Shape;95;p23"/>
          <p:cNvSpPr txBox="1">
            <a:spLocks noGrp="1"/>
          </p:cNvSpPr>
          <p:nvPr>
            <p:ph type="body" idx="2"/>
          </p:nvPr>
        </p:nvSpPr>
        <p:spPr>
          <a:xfrm>
            <a:off x="468001"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rie afbeeldingen">
  <p:cSld name="Drie afbeeldingen">
    <p:spTree>
      <p:nvGrpSpPr>
        <p:cNvPr id="1" name="Shape 96"/>
        <p:cNvGrpSpPr/>
        <p:nvPr/>
      </p:nvGrpSpPr>
      <p:grpSpPr>
        <a:xfrm>
          <a:off x="0" y="0"/>
          <a:ext cx="0" cy="0"/>
          <a:chOff x="0" y="0"/>
          <a:chExt cx="0" cy="0"/>
        </a:xfrm>
      </p:grpSpPr>
      <p:sp>
        <p:nvSpPr>
          <p:cNvPr id="97" name="Google Shape;97;p24"/>
          <p:cNvSpPr/>
          <p:nvPr/>
        </p:nvSpPr>
        <p:spPr>
          <a:xfrm>
            <a:off x="4680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8" name="Google Shape;98;p24"/>
          <p:cNvSpPr/>
          <p:nvPr/>
        </p:nvSpPr>
        <p:spPr>
          <a:xfrm>
            <a:off x="60624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9" name="Google Shape;99;p24"/>
          <p:cNvSpPr/>
          <p:nvPr/>
        </p:nvSpPr>
        <p:spPr>
          <a:xfrm>
            <a:off x="32652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0" name="Google Shape;100;p24"/>
          <p:cNvSpPr txBox="1">
            <a:spLocks noGrp="1"/>
          </p:cNvSpPr>
          <p:nvPr>
            <p:ph type="body" idx="1"/>
          </p:nvPr>
        </p:nvSpPr>
        <p:spPr>
          <a:xfrm>
            <a:off x="4680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24"/>
          <p:cNvSpPr txBox="1">
            <a:spLocks noGrp="1"/>
          </p:cNvSpPr>
          <p:nvPr>
            <p:ph type="body" idx="2"/>
          </p:nvPr>
        </p:nvSpPr>
        <p:spPr>
          <a:xfrm>
            <a:off x="32652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2" name="Google Shape;102;p24"/>
          <p:cNvSpPr txBox="1">
            <a:spLocks noGrp="1"/>
          </p:cNvSpPr>
          <p:nvPr>
            <p:ph type="body" idx="3"/>
          </p:nvPr>
        </p:nvSpPr>
        <p:spPr>
          <a:xfrm>
            <a:off x="60624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rie afbeeldingen met tekst">
  <p:cSld name="Drie afbeeldingen met tekst">
    <p:spTree>
      <p:nvGrpSpPr>
        <p:cNvPr id="1" name="Shape 103"/>
        <p:cNvGrpSpPr/>
        <p:nvPr/>
      </p:nvGrpSpPr>
      <p:grpSpPr>
        <a:xfrm>
          <a:off x="0" y="0"/>
          <a:ext cx="0" cy="0"/>
          <a:chOff x="0" y="0"/>
          <a:chExt cx="0" cy="0"/>
        </a:xfrm>
      </p:grpSpPr>
      <p:sp>
        <p:nvSpPr>
          <p:cNvPr id="104" name="Google Shape;104;p25"/>
          <p:cNvSpPr/>
          <p:nvPr/>
        </p:nvSpPr>
        <p:spPr>
          <a:xfrm>
            <a:off x="4680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5" name="Google Shape;105;p25"/>
          <p:cNvSpPr/>
          <p:nvPr/>
        </p:nvSpPr>
        <p:spPr>
          <a:xfrm>
            <a:off x="60624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6" name="Google Shape;106;p25"/>
          <p:cNvSpPr/>
          <p:nvPr/>
        </p:nvSpPr>
        <p:spPr>
          <a:xfrm>
            <a:off x="32652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7" name="Google Shape;107;p25"/>
          <p:cNvSpPr txBox="1">
            <a:spLocks noGrp="1"/>
          </p:cNvSpPr>
          <p:nvPr>
            <p:ph type="body" idx="1"/>
          </p:nvPr>
        </p:nvSpPr>
        <p:spPr>
          <a:xfrm>
            <a:off x="4680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5"/>
          <p:cNvSpPr txBox="1">
            <a:spLocks noGrp="1"/>
          </p:cNvSpPr>
          <p:nvPr>
            <p:ph type="body" idx="2"/>
          </p:nvPr>
        </p:nvSpPr>
        <p:spPr>
          <a:xfrm>
            <a:off x="32652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9" name="Google Shape;109;p25"/>
          <p:cNvSpPr txBox="1">
            <a:spLocks noGrp="1"/>
          </p:cNvSpPr>
          <p:nvPr>
            <p:ph type="body" idx="3"/>
          </p:nvPr>
        </p:nvSpPr>
        <p:spPr>
          <a:xfrm>
            <a:off x="60624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5"/>
          <p:cNvSpPr txBox="1">
            <a:spLocks noGrp="1"/>
          </p:cNvSpPr>
          <p:nvPr>
            <p:ph type="body" idx="4"/>
          </p:nvPr>
        </p:nvSpPr>
        <p:spPr>
          <a:xfrm>
            <a:off x="4680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25"/>
          <p:cNvSpPr txBox="1">
            <a:spLocks noGrp="1"/>
          </p:cNvSpPr>
          <p:nvPr>
            <p:ph type="body" idx="5"/>
          </p:nvPr>
        </p:nvSpPr>
        <p:spPr>
          <a:xfrm>
            <a:off x="32652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2" name="Google Shape;112;p25"/>
          <p:cNvSpPr txBox="1">
            <a:spLocks noGrp="1"/>
          </p:cNvSpPr>
          <p:nvPr>
            <p:ph type="body" idx="6"/>
          </p:nvPr>
        </p:nvSpPr>
        <p:spPr>
          <a:xfrm>
            <a:off x="60624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ht afbeeldingen">
  <p:cSld name="Acht afbeeldingen">
    <p:spTree>
      <p:nvGrpSpPr>
        <p:cNvPr id="1" name="Shape 113"/>
        <p:cNvGrpSpPr/>
        <p:nvPr/>
      </p:nvGrpSpPr>
      <p:grpSpPr>
        <a:xfrm>
          <a:off x="0" y="0"/>
          <a:ext cx="0" cy="0"/>
          <a:chOff x="0" y="0"/>
          <a:chExt cx="0" cy="0"/>
        </a:xfrm>
      </p:grpSpPr>
      <p:sp>
        <p:nvSpPr>
          <p:cNvPr id="114" name="Google Shape;114;p26"/>
          <p:cNvSpPr/>
          <p:nvPr/>
        </p:nvSpPr>
        <p:spPr>
          <a:xfrm>
            <a:off x="4680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5" name="Google Shape;115;p26"/>
          <p:cNvSpPr/>
          <p:nvPr/>
        </p:nvSpPr>
        <p:spPr>
          <a:xfrm>
            <a:off x="67608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6" name="Google Shape;116;p26"/>
          <p:cNvSpPr/>
          <p:nvPr/>
        </p:nvSpPr>
        <p:spPr>
          <a:xfrm>
            <a:off x="46632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7" name="Google Shape;117;p26"/>
          <p:cNvSpPr/>
          <p:nvPr/>
        </p:nvSpPr>
        <p:spPr>
          <a:xfrm>
            <a:off x="25656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8" name="Google Shape;118;p26"/>
          <p:cNvSpPr/>
          <p:nvPr/>
        </p:nvSpPr>
        <p:spPr>
          <a:xfrm>
            <a:off x="4680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9" name="Google Shape;119;p26"/>
          <p:cNvSpPr/>
          <p:nvPr/>
        </p:nvSpPr>
        <p:spPr>
          <a:xfrm>
            <a:off x="67608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0" name="Google Shape;120;p26"/>
          <p:cNvSpPr/>
          <p:nvPr/>
        </p:nvSpPr>
        <p:spPr>
          <a:xfrm>
            <a:off x="46632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1" name="Google Shape;121;p26"/>
          <p:cNvSpPr/>
          <p:nvPr/>
        </p:nvSpPr>
        <p:spPr>
          <a:xfrm>
            <a:off x="25656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2" name="Google Shape;122;p26"/>
          <p:cNvSpPr txBox="1">
            <a:spLocks noGrp="1"/>
          </p:cNvSpPr>
          <p:nvPr>
            <p:ph type="body" idx="1"/>
          </p:nvPr>
        </p:nvSpPr>
        <p:spPr>
          <a:xfrm>
            <a:off x="46620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3" name="Google Shape;123;p26"/>
          <p:cNvSpPr txBox="1">
            <a:spLocks noGrp="1"/>
          </p:cNvSpPr>
          <p:nvPr>
            <p:ph type="body" idx="2"/>
          </p:nvPr>
        </p:nvSpPr>
        <p:spPr>
          <a:xfrm>
            <a:off x="4668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rtners">
  <p:cSld name="Partner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1296000" y="1188000"/>
            <a:ext cx="5832000" cy="6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Font typeface="Poppins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ragen wit">
  <p:cSld name="Vragen wi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ragen blauw">
  <p:cSld name="Vragen blauw">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solidFill>
                  <a:schemeClr val="lt1"/>
                </a:solidFill>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dankt wit">
  <p:cSld name="Bedankt wi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30"/>
          <p:cNvGrpSpPr/>
          <p:nvPr/>
        </p:nvGrpSpPr>
        <p:grpSpPr>
          <a:xfrm>
            <a:off x="2361474" y="4180064"/>
            <a:ext cx="299495" cy="299749"/>
            <a:chOff x="1182062" y="4186642"/>
            <a:chExt cx="299495" cy="299749"/>
          </a:xfrm>
        </p:grpSpPr>
        <p:sp>
          <p:nvSpPr>
            <p:cNvPr id="135" name="Google Shape;135;p30"/>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6" name="Google Shape;136;p30"/>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7" name="Google Shape;137;p30"/>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38" name="Google Shape;138;p30"/>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9" name="Google Shape;139;p30"/>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0" name="Google Shape;140;p30"/>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dk2"/>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wit">
  <p:cSld name="Titel wi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4"/>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dankt blauw">
  <p:cSld name="Bedankt blauw">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1"/>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31"/>
          <p:cNvGrpSpPr/>
          <p:nvPr/>
        </p:nvGrpSpPr>
        <p:grpSpPr>
          <a:xfrm>
            <a:off x="2361474" y="4180064"/>
            <a:ext cx="299495" cy="299749"/>
            <a:chOff x="1182062" y="4186642"/>
            <a:chExt cx="299495" cy="299749"/>
          </a:xfrm>
        </p:grpSpPr>
        <p:sp>
          <p:nvSpPr>
            <p:cNvPr id="144" name="Google Shape;144;p31"/>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5" name="Google Shape;145;p31"/>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6" name="Google Shape;146;p31"/>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47" name="Google Shape;147;p31"/>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8" name="Google Shape;148;p31"/>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9" name="Google Shape;149;p31"/>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lt1"/>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3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oranje achtergrond">
  <p:cSld name="oranje achtergrond">
    <p:spTree>
      <p:nvGrpSpPr>
        <p:cNvPr id="1" name="Shape 155"/>
        <p:cNvGrpSpPr/>
        <p:nvPr/>
      </p:nvGrpSpPr>
      <p:grpSpPr>
        <a:xfrm>
          <a:off x="0" y="0"/>
          <a:ext cx="0" cy="0"/>
          <a:chOff x="0" y="0"/>
          <a:chExt cx="0" cy="0"/>
        </a:xfrm>
      </p:grpSpPr>
      <p:pic>
        <p:nvPicPr>
          <p:cNvPr id="156" name="Google Shape;156;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4"/>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8" name="Google Shape;158;p34"/>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59" name="Google Shape;159;p34"/>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2000"/>
              <a:buFont typeface="Poppins Medium"/>
              <a:buNone/>
              <a:defRPr sz="20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3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8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63" name="Google Shape;163;p3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 kleine titel">
  <p:cSld name="TITLE_1">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
        <p:nvSpPr>
          <p:cNvPr id="166" name="Google Shape;166;p36" title="Titel"/>
          <p:cNvSpPr txBox="1">
            <a:spLocks noGrp="1"/>
          </p:cNvSpPr>
          <p:nvPr>
            <p:ph type="title"/>
          </p:nvPr>
        </p:nvSpPr>
        <p:spPr>
          <a:xfrm>
            <a:off x="744000" y="288275"/>
            <a:ext cx="7728600" cy="1080000"/>
          </a:xfrm>
          <a:prstGeom prst="rect">
            <a:avLst/>
          </a:prstGeom>
        </p:spPr>
        <p:txBody>
          <a:bodyPr spcFirstLastPara="1" wrap="square" lIns="0" tIns="0" rIns="0" bIns="0" anchor="t" anchorCtr="0">
            <a:noAutofit/>
          </a:bodyPr>
          <a:lstStyle>
            <a:lvl1pPr lvl="0" rtl="0">
              <a:spcBef>
                <a:spcPts val="0"/>
              </a:spcBef>
              <a:spcAft>
                <a:spcPts val="0"/>
              </a:spcAft>
              <a:buNone/>
              <a:defRPr sz="3200">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6"/>
          <p:cNvSpPr txBox="1">
            <a:spLocks noGrp="1"/>
          </p:cNvSpPr>
          <p:nvPr>
            <p:ph type="subTitle" idx="1"/>
          </p:nvPr>
        </p:nvSpPr>
        <p:spPr>
          <a:xfrm>
            <a:off x="744000" y="9110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36"/>
          <p:cNvSpPr txBox="1">
            <a:spLocks noGrp="1"/>
          </p:cNvSpPr>
          <p:nvPr>
            <p:ph type="body" idx="2"/>
          </p:nvPr>
        </p:nvSpPr>
        <p:spPr>
          <a:xfrm>
            <a:off x="744000" y="1249475"/>
            <a:ext cx="7728600" cy="34137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Font typeface="Roboto"/>
              <a:buNone/>
              <a:defRPr>
                <a:latin typeface="Roboto"/>
                <a:ea typeface="Roboto"/>
                <a:cs typeface="Roboto"/>
                <a:sym typeface="Roboto"/>
              </a:defRPr>
            </a:lvl1pPr>
            <a:lvl2pPr marL="914400" lvl="1" indent="-228600" rtl="0">
              <a:spcBef>
                <a:spcPts val="0"/>
              </a:spcBef>
              <a:spcAft>
                <a:spcPts val="0"/>
              </a:spcAft>
              <a:buSzPts val="1800"/>
              <a:buFont typeface="Roboto"/>
              <a:buNone/>
              <a:defRPr>
                <a:latin typeface="Roboto"/>
                <a:ea typeface="Roboto"/>
                <a:cs typeface="Roboto"/>
                <a:sym typeface="Roboto"/>
              </a:defRPr>
            </a:lvl2pPr>
            <a:lvl3pPr marL="1371600" lvl="2" indent="-228600" rtl="0">
              <a:spcBef>
                <a:spcPts val="0"/>
              </a:spcBef>
              <a:spcAft>
                <a:spcPts val="0"/>
              </a:spcAft>
              <a:buSzPts val="1800"/>
              <a:buFont typeface="Roboto"/>
              <a:buNone/>
              <a:defRPr>
                <a:latin typeface="Roboto"/>
                <a:ea typeface="Roboto"/>
                <a:cs typeface="Roboto"/>
                <a:sym typeface="Roboto"/>
              </a:defRPr>
            </a:lvl3pPr>
            <a:lvl4pPr marL="1828800" lvl="3" indent="-228600" rtl="0">
              <a:spcBef>
                <a:spcPts val="0"/>
              </a:spcBef>
              <a:spcAft>
                <a:spcPts val="0"/>
              </a:spcAft>
              <a:buSzPts val="1800"/>
              <a:buFont typeface="Roboto"/>
              <a:buNone/>
              <a:defRPr>
                <a:latin typeface="Roboto"/>
                <a:ea typeface="Roboto"/>
                <a:cs typeface="Roboto"/>
                <a:sym typeface="Roboto"/>
              </a:defRPr>
            </a:lvl4pPr>
            <a:lvl5pPr marL="2286000" lvl="4" indent="-228600" rtl="0">
              <a:spcBef>
                <a:spcPts val="0"/>
              </a:spcBef>
              <a:spcAft>
                <a:spcPts val="0"/>
              </a:spcAft>
              <a:buSzPts val="1800"/>
              <a:buFont typeface="Roboto"/>
              <a:buNone/>
              <a:defRPr>
                <a:latin typeface="Roboto"/>
                <a:ea typeface="Roboto"/>
                <a:cs typeface="Roboto"/>
                <a:sym typeface="Roboto"/>
              </a:defRPr>
            </a:lvl5pPr>
            <a:lvl6pPr marL="2743200" lvl="5" indent="-314325" rtl="0">
              <a:spcBef>
                <a:spcPts val="375"/>
              </a:spcBef>
              <a:spcAft>
                <a:spcPts val="0"/>
              </a:spcAft>
              <a:buSzPts val="1350"/>
              <a:buFont typeface="Roboto"/>
              <a:buChar char="•"/>
              <a:defRPr>
                <a:latin typeface="Roboto"/>
                <a:ea typeface="Roboto"/>
                <a:cs typeface="Roboto"/>
                <a:sym typeface="Roboto"/>
              </a:defRPr>
            </a:lvl6pPr>
            <a:lvl7pPr marL="3200400" lvl="6" indent="-314325" rtl="0">
              <a:spcBef>
                <a:spcPts val="375"/>
              </a:spcBef>
              <a:spcAft>
                <a:spcPts val="0"/>
              </a:spcAft>
              <a:buSzPts val="1350"/>
              <a:buFont typeface="Roboto"/>
              <a:buChar char="•"/>
              <a:defRPr>
                <a:latin typeface="Roboto"/>
                <a:ea typeface="Roboto"/>
                <a:cs typeface="Roboto"/>
                <a:sym typeface="Roboto"/>
              </a:defRPr>
            </a:lvl7pPr>
            <a:lvl8pPr marL="3657600" lvl="7" indent="-314325" rtl="0">
              <a:spcBef>
                <a:spcPts val="375"/>
              </a:spcBef>
              <a:spcAft>
                <a:spcPts val="0"/>
              </a:spcAft>
              <a:buSzPts val="1350"/>
              <a:buFont typeface="Roboto"/>
              <a:buChar char="•"/>
              <a:defRPr>
                <a:latin typeface="Roboto"/>
                <a:ea typeface="Roboto"/>
                <a:cs typeface="Roboto"/>
                <a:sym typeface="Roboto"/>
              </a:defRPr>
            </a:lvl8pPr>
            <a:lvl9pPr marL="4114800" lvl="8" indent="-314325" rtl="0">
              <a:spcBef>
                <a:spcPts val="375"/>
              </a:spcBef>
              <a:spcAft>
                <a:spcPts val="0"/>
              </a:spcAft>
              <a:buSzPts val="135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logoblauwe achtergrond">
  <p:cSld name="logoblauwe achtergrond">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1" name="Google Shape;171;p37"/>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2" name="Google Shape;172;p37"/>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73" name="Google Shape;173;p37"/>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None/>
              <a:defRPr/>
            </a:lvl1pPr>
            <a:lvl2pPr marL="914400" lvl="1" indent="-228600" rtl="0">
              <a:spcBef>
                <a:spcPts val="0"/>
              </a:spcBef>
              <a:spcAft>
                <a:spcPts val="0"/>
              </a:spcAft>
              <a:buSzPts val="1800"/>
              <a:buNone/>
              <a:defRPr/>
            </a:lvl2pPr>
            <a:lvl3pPr marL="1371600" lvl="2" indent="-228600" rtl="0">
              <a:spcBef>
                <a:spcPts val="0"/>
              </a:spcBef>
              <a:spcAft>
                <a:spcPts val="0"/>
              </a:spcAft>
              <a:buSzPts val="1800"/>
              <a:buNone/>
              <a:defRPr/>
            </a:lvl3pPr>
            <a:lvl4pPr marL="1828800" lvl="3" indent="-228600" rtl="0">
              <a:spcBef>
                <a:spcPts val="0"/>
              </a:spcBef>
              <a:spcAft>
                <a:spcPts val="0"/>
              </a:spcAft>
              <a:buSzPts val="1800"/>
              <a:buNone/>
              <a:defRPr/>
            </a:lvl4pPr>
            <a:lvl5pPr marL="2286000" lvl="4" indent="-228600" rtl="0">
              <a:spcBef>
                <a:spcPts val="0"/>
              </a:spcBef>
              <a:spcAft>
                <a:spcPts val="0"/>
              </a:spcAft>
              <a:buSzPts val="1800"/>
              <a:buNone/>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177" name="Google Shape;17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blauw">
  <p:cSld name="Titeldia blauw">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5"/>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met afbeelding">
  <p:cSld name="Titeldia met afbeelding">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descr="Afbeelding met object, klok&#10;&#10;Automatisch gegenereerde beschrijvi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 name="Google Shape;24;p6"/>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6"/>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7" name="Google Shape;27;p6"/>
          <p:cNvSpPr txBox="1">
            <a:spLocks noGrp="1"/>
          </p:cNvSpPr>
          <p:nvPr>
            <p:ph type="body" idx="3"/>
          </p:nvPr>
        </p:nvSpPr>
        <p:spPr>
          <a:xfrm>
            <a:off x="1296361" y="4284000"/>
            <a:ext cx="1728000" cy="43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700"/>
              <a:buFont typeface="Roboto"/>
              <a:buNone/>
              <a:defRPr sz="700">
                <a:solidFill>
                  <a:schemeClr val="lt1"/>
                </a:solidFill>
                <a:latin typeface="Roboto"/>
                <a:ea typeface="Roboto"/>
                <a:cs typeface="Roboto"/>
                <a:sym typeface="Roboto"/>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psomming"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1" name="Google Shape;31;p7"/>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subtitel en opsomming">
  <p:cSld name="Titel, subtitel en opsommin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936000" y="1800000"/>
            <a:ext cx="5832000" cy="28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5" name="Google Shape;35;p8"/>
          <p:cNvPicPr preferRelativeResize="0"/>
          <p:nvPr/>
        </p:nvPicPr>
        <p:blipFill rotWithShape="1">
          <a:blip r:embed="rId2">
            <a:alphaModFix/>
          </a:blip>
          <a:srcRect/>
          <a:stretch/>
        </p:blipFill>
        <p:spPr>
          <a:xfrm>
            <a:off x="8460000" y="4536000"/>
            <a:ext cx="495300" cy="609600"/>
          </a:xfrm>
          <a:prstGeom prst="rect">
            <a:avLst/>
          </a:prstGeom>
          <a:noFill/>
          <a:ln>
            <a:noFill/>
          </a:ln>
        </p:spPr>
      </p:pic>
      <p:sp>
        <p:nvSpPr>
          <p:cNvPr id="36" name="Google Shape;36;p8"/>
          <p:cNvSpPr txBox="1">
            <a:spLocks noGrp="1"/>
          </p:cNvSpPr>
          <p:nvPr>
            <p:ph type="body" idx="2"/>
          </p:nvPr>
        </p:nvSpPr>
        <p:spPr>
          <a:xfrm>
            <a:off x="936000" y="1512000"/>
            <a:ext cx="5832000" cy="28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b="1">
                <a:solidFill>
                  <a:schemeClr val="dk2"/>
                </a:solidFill>
              </a:defRPr>
            </a:lvl1pPr>
            <a:lvl2pPr marL="914400" lvl="1" indent="-228600" algn="l">
              <a:lnSpc>
                <a:spcPct val="100000"/>
              </a:lnSpc>
              <a:spcBef>
                <a:spcPts val="0"/>
              </a:spcBef>
              <a:spcAft>
                <a:spcPts val="0"/>
              </a:spcAft>
              <a:buSzPts val="1500"/>
              <a:buFont typeface="Roboto"/>
              <a:buNone/>
              <a:defRPr sz="1500" b="1"/>
            </a:lvl2pPr>
            <a:lvl3pPr marL="1371600" lvl="2" indent="-228600" algn="l">
              <a:lnSpc>
                <a:spcPct val="100000"/>
              </a:lnSpc>
              <a:spcBef>
                <a:spcPts val="0"/>
              </a:spcBef>
              <a:spcAft>
                <a:spcPts val="0"/>
              </a:spcAft>
              <a:buSzPts val="1350"/>
              <a:buFont typeface="Roboto"/>
              <a:buNone/>
              <a:defRPr sz="1350" b="1"/>
            </a:lvl3pPr>
            <a:lvl4pPr marL="1828800" lvl="3" indent="-228600" algn="l">
              <a:lnSpc>
                <a:spcPct val="100000"/>
              </a:lnSpc>
              <a:spcBef>
                <a:spcPts val="0"/>
              </a:spcBef>
              <a:spcAft>
                <a:spcPts val="0"/>
              </a:spcAft>
              <a:buSzPts val="1200"/>
              <a:buFont typeface="Roboto"/>
              <a:buNone/>
              <a:defRPr sz="1200" b="1"/>
            </a:lvl4pPr>
            <a:lvl5pPr marL="2286000" lvl="4" indent="-228600" algn="l">
              <a:lnSpc>
                <a:spcPct val="100000"/>
              </a:lnSpc>
              <a:spcBef>
                <a:spcPts val="0"/>
              </a:spcBef>
              <a:spcAft>
                <a:spcPts val="0"/>
              </a:spcAft>
              <a:buSzPts val="1200"/>
              <a:buFont typeface="Roboto"/>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ofdstuk wit">
  <p:cSld name="Hoofdstuk wi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ofdstuk blauw">
  <p:cSld name="Hoofdstuk blauw">
    <p:bg>
      <p:bgPr>
        <a:solidFill>
          <a:schemeClr val="dk2"/>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0"/>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36000" y="1512000"/>
            <a:ext cx="7560000" cy="3096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8" Type="http://schemas.openxmlformats.org/officeDocument/2006/relationships/hyperlink" Target="https://data.cultureelerfgoed.nl/term/id/cht/c0a4866d-5222-4f10-a6bc-592ba4e42c8e" TargetMode="External"/><Relationship Id="rId3" Type="http://schemas.openxmlformats.org/officeDocument/2006/relationships/image" Target="../media/image21.png"/><Relationship Id="rId7" Type="http://schemas.openxmlformats.org/officeDocument/2006/relationships/hyperlink" Target="https://sws.geonames.org/2747372/"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hyperlink" Target="https://data.rkd.nl/artists/36579" TargetMode="External"/><Relationship Id="rId5" Type="http://schemas.openxmlformats.org/officeDocument/2006/relationships/hyperlink" Target="https://data.cultureelerfgoed.nl/term/id/cht/eb9e1e5b-b319-4519-a4f5-0dd26dbf4524" TargetMode="External"/><Relationship Id="rId4" Type="http://schemas.openxmlformats.org/officeDocument/2006/relationships/hyperlink" Target="http://data.bibliotheken.nl/id/thes/p06874737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linkeddata.cultureelerfgoed.nl/ruben-schalk/-/queries/wd-kb-rm-test/5"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termennetwerk.netwerkdigitaalerfgoed.nl/"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hyperlink" Target="https://github.com/netwerk-digitaal-erfgoed/network-of-terms/blob/master/packages/network-of-terms-catalog/catalog/queries/search/stcn-drukkers.r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hyperlink" Target="https://openrefine.coret.or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termennetwerk.netwerkdigitaalerfgoed.nl/reconciliation" TargetMode="Externa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netwerkdigitaalerfgoed.nl/versnellen-2024/" TargetMode="External"/><Relationship Id="rId2" Type="http://schemas.openxmlformats.org/officeDocument/2006/relationships/hyperlink" Target="https://netwerkdigitaalerfgoed.nl/activiteiten/datawerkplaatsen/" TargetMode="External"/><Relationship Id="rId1" Type="http://schemas.openxmlformats.org/officeDocument/2006/relationships/slideLayout" Target="../slideLayouts/slideLayout6.xml"/><Relationship Id="rId4" Type="http://schemas.openxmlformats.org/officeDocument/2006/relationships/hyperlink" Target="https://www.stichtingpica.nl/programmalijnen/verbonden-digitaal-erfgo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ctrTitle"/>
          </p:nvPr>
        </p:nvSpPr>
        <p:spPr>
          <a:xfrm>
            <a:off x="1601150" y="519900"/>
            <a:ext cx="6991200" cy="136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r>
              <a:rPr lang="nl-NL" sz="3100" b="1">
                <a:latin typeface="Poppins"/>
                <a:ea typeface="Poppins"/>
                <a:cs typeface="Poppins"/>
                <a:sym typeface="Poppins"/>
              </a:rPr>
              <a:t>Werken met het termennetwerk</a:t>
            </a: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2600"/>
          </a:p>
          <a:p>
            <a:pPr marL="0" lvl="0" indent="0" algn="l" rtl="0">
              <a:lnSpc>
                <a:spcPct val="100000"/>
              </a:lnSpc>
              <a:spcBef>
                <a:spcPts val="0"/>
              </a:spcBef>
              <a:spcAft>
                <a:spcPts val="0"/>
              </a:spcAft>
              <a:buClr>
                <a:schemeClr val="dk2"/>
              </a:buClr>
              <a:buSzPts val="4500"/>
              <a:buFont typeface="Poppins Medium"/>
              <a:buNone/>
            </a:pPr>
            <a:endParaRPr sz="2600"/>
          </a:p>
        </p:txBody>
      </p:sp>
      <p:sp>
        <p:nvSpPr>
          <p:cNvPr id="183" name="Google Shape;183;p39"/>
          <p:cNvSpPr txBox="1">
            <a:spLocks noGrp="1"/>
          </p:cNvSpPr>
          <p:nvPr>
            <p:ph type="subTitle" idx="1"/>
          </p:nvPr>
        </p:nvSpPr>
        <p:spPr>
          <a:xfrm>
            <a:off x="1601149" y="2126401"/>
            <a:ext cx="6391200" cy="7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r>
              <a:rPr lang="nl-NL" sz="2500">
                <a:solidFill>
                  <a:srgbClr val="7F7F7F"/>
                </a:solidFill>
              </a:rPr>
              <a:t>Katalysator voor Verbonden Erfgoed</a:t>
            </a:r>
            <a:endParaRPr sz="2100">
              <a:solidFill>
                <a:srgbClr val="7F7F7F"/>
              </a:solidFill>
            </a:endParaRPr>
          </a:p>
        </p:txBody>
      </p:sp>
      <p:sp>
        <p:nvSpPr>
          <p:cNvPr id="184" name="Google Shape;184;p39"/>
          <p:cNvSpPr txBox="1">
            <a:spLocks noGrp="1"/>
          </p:cNvSpPr>
          <p:nvPr>
            <p:ph type="body" idx="2"/>
          </p:nvPr>
        </p:nvSpPr>
        <p:spPr>
          <a:xfrm>
            <a:off x="1601150" y="3155849"/>
            <a:ext cx="6696000" cy="61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Font typeface="Poppins Medium"/>
              <a:buNone/>
            </a:pPr>
            <a:r>
              <a:rPr lang="nl-NL">
                <a:latin typeface="Poppins"/>
                <a:ea typeface="Poppins"/>
                <a:cs typeface="Poppins"/>
                <a:sym typeface="Poppins"/>
              </a:rPr>
              <a:t>Shannon van Muijden - Datamanager Collection @ Zuiderzeemuseum</a:t>
            </a:r>
            <a:endParaRPr sz="1100">
              <a:solidFill>
                <a:srgbClr val="444444"/>
              </a:solidFill>
              <a:highlight>
                <a:srgbClr val="F9F9F9"/>
              </a:highlight>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a:latin typeface="Poppins"/>
                <a:ea typeface="Poppins"/>
                <a:cs typeface="Poppins"/>
                <a:sym typeface="Poppins"/>
              </a:rPr>
              <a:t>Bob Coret - Adviseur Linked Data &amp; KB / Netwerk Digitaal Erfgoed</a:t>
            </a:r>
            <a:endParaRPr sz="1400">
              <a:solidFill>
                <a:schemeClr val="dk2"/>
              </a:solidFill>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b="1">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sz="1400" b="1">
                <a:latin typeface="Poppins"/>
                <a:ea typeface="Poppins"/>
                <a:cs typeface="Poppins"/>
                <a:sym typeface="Poppins"/>
              </a:rPr>
              <a:t>Workshops bij de 11de VOGIN-IP-lezing 16 maart 2023</a:t>
            </a:r>
            <a:endParaRPr sz="1400" b="1">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Functionaliteit van het Termennetwerk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1" name="Google Shape;261;p48"/>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62" name="Google Shape;262;p48"/>
          <p:cNvCxnSpPr>
            <a:stCxn id="259" idx="2"/>
            <a:endCxn id="261" idx="0"/>
          </p:cNvCxnSpPr>
          <p:nvPr/>
        </p:nvCxnSpPr>
        <p:spPr>
          <a:xfrm>
            <a:off x="4572000" y="1414550"/>
            <a:ext cx="0" cy="1107300"/>
          </a:xfrm>
          <a:prstGeom prst="straightConnector1">
            <a:avLst/>
          </a:prstGeom>
          <a:noFill/>
          <a:ln w="9525" cap="flat" cmpd="sng">
            <a:solidFill>
              <a:srgbClr val="000000"/>
            </a:solidFill>
            <a:prstDash val="solid"/>
            <a:round/>
            <a:headEnd type="none" w="med" len="med"/>
            <a:tailEnd type="triangle" w="med" len="med"/>
          </a:ln>
        </p:spPr>
      </p:cxnSp>
      <p:sp>
        <p:nvSpPr>
          <p:cNvPr id="263" name="Google Shape;263;p48"/>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64" name="Google Shape;264;p48"/>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65" name="Google Shape;265;p48"/>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66" name="Google Shape;266;p48"/>
          <p:cNvCxnSpPr>
            <a:stCxn id="261" idx="1"/>
            <a:endCxn id="264" idx="0"/>
          </p:cNvCxnSpPr>
          <p:nvPr/>
        </p:nvCxnSpPr>
        <p:spPr>
          <a:xfrm flipH="1">
            <a:off x="2928000" y="2800350"/>
            <a:ext cx="822000" cy="828900"/>
          </a:xfrm>
          <a:prstGeom prst="curvedConnector2">
            <a:avLst/>
          </a:prstGeom>
          <a:noFill/>
          <a:ln w="9525" cap="flat" cmpd="sng">
            <a:solidFill>
              <a:srgbClr val="000000"/>
            </a:solidFill>
            <a:prstDash val="solid"/>
            <a:round/>
            <a:headEnd type="none" w="med" len="med"/>
            <a:tailEnd type="triangle" w="med" len="med"/>
          </a:ln>
        </p:spPr>
      </p:cxnSp>
      <p:cxnSp>
        <p:nvCxnSpPr>
          <p:cNvPr id="267" name="Google Shape;267;p48"/>
          <p:cNvCxnSpPr>
            <a:stCxn id="261" idx="3"/>
            <a:endCxn id="265" idx="0"/>
          </p:cNvCxnSpPr>
          <p:nvPr/>
        </p:nvCxnSpPr>
        <p:spPr>
          <a:xfrm>
            <a:off x="5394000" y="2800350"/>
            <a:ext cx="822000" cy="828900"/>
          </a:xfrm>
          <a:prstGeom prst="curvedConnector2">
            <a:avLst/>
          </a:prstGeom>
          <a:noFill/>
          <a:ln w="9525" cap="flat" cmpd="sng">
            <a:solidFill>
              <a:srgbClr val="000000"/>
            </a:solidFill>
            <a:prstDash val="solid"/>
            <a:round/>
            <a:headEnd type="none" w="med" len="med"/>
            <a:tailEnd type="triangle" w="med" len="med"/>
          </a:ln>
        </p:spPr>
      </p:cxnSp>
      <p:sp>
        <p:nvSpPr>
          <p:cNvPr id="268" name="Google Shape;268;p48"/>
          <p:cNvSpPr txBox="1"/>
          <p:nvPr/>
        </p:nvSpPr>
        <p:spPr>
          <a:xfrm>
            <a:off x="1183800" y="3070950"/>
            <a:ext cx="16881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9" name="Google Shape;269;p48"/>
          <p:cNvSpPr txBox="1"/>
          <p:nvPr/>
        </p:nvSpPr>
        <p:spPr>
          <a:xfrm>
            <a:off x="6272000" y="3070950"/>
            <a:ext cx="17715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70" name="Google Shape;270;p48"/>
          <p:cNvSpPr txBox="1"/>
          <p:nvPr/>
        </p:nvSpPr>
        <p:spPr>
          <a:xfrm>
            <a:off x="5712800" y="1020950"/>
            <a:ext cx="2594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Thesaurus van Auteursnamen</a:t>
            </a:r>
            <a:endParaRPr sz="1200">
              <a:latin typeface="Roboto"/>
              <a:ea typeface="Roboto"/>
              <a:cs typeface="Roboto"/>
              <a:sym typeface="Roboto"/>
            </a:endParaRPr>
          </a:p>
          <a:p>
            <a:pPr marL="0" lvl="0" indent="0" algn="l" rtl="0">
              <a:lnSpc>
                <a:spcPct val="115000"/>
              </a:lnSpc>
              <a:spcBef>
                <a:spcPts val="0"/>
              </a:spcBef>
              <a:spcAft>
                <a:spcPts val="0"/>
              </a:spcAft>
              <a:buNone/>
            </a:pPr>
            <a:r>
              <a:rPr lang="nl-NL" sz="1200">
                <a:latin typeface="Roboto"/>
                <a:ea typeface="Roboto"/>
                <a:cs typeface="Roboto"/>
                <a:sym typeface="Roboto"/>
              </a:rPr>
              <a:t>Wikidata</a:t>
            </a:r>
            <a:endParaRPr sz="1200">
              <a:latin typeface="Roboto"/>
              <a:ea typeface="Roboto"/>
              <a:cs typeface="Roboto"/>
              <a:sym typeface="Roboto"/>
            </a:endParaRPr>
          </a:p>
        </p:txBody>
      </p:sp>
      <p:pic>
        <p:nvPicPr>
          <p:cNvPr id="271" name="Google Shape;271;p48"/>
          <p:cNvPicPr preferRelativeResize="0"/>
          <p:nvPr/>
        </p:nvPicPr>
        <p:blipFill>
          <a:blip r:embed="rId3">
            <a:alphaModFix/>
          </a:blip>
          <a:stretch>
            <a:fillRect/>
          </a:stretch>
        </p:blipFill>
        <p:spPr>
          <a:xfrm>
            <a:off x="5537306" y="1048350"/>
            <a:ext cx="175495" cy="177900"/>
          </a:xfrm>
          <a:prstGeom prst="rect">
            <a:avLst/>
          </a:prstGeom>
          <a:noFill/>
          <a:ln>
            <a:noFill/>
          </a:ln>
        </p:spPr>
      </p:pic>
      <p:pic>
        <p:nvPicPr>
          <p:cNvPr id="272" name="Google Shape;272;p48"/>
          <p:cNvPicPr preferRelativeResize="0"/>
          <p:nvPr/>
        </p:nvPicPr>
        <p:blipFill>
          <a:blip r:embed="rId3">
            <a:alphaModFix/>
          </a:blip>
          <a:stretch>
            <a:fillRect/>
          </a:stretch>
        </p:blipFill>
        <p:spPr>
          <a:xfrm>
            <a:off x="5537306" y="1265400"/>
            <a:ext cx="175495" cy="177900"/>
          </a:xfrm>
          <a:prstGeom prst="rect">
            <a:avLst/>
          </a:prstGeom>
          <a:noFill/>
          <a:ln>
            <a:noFill/>
          </a:ln>
        </p:spPr>
      </p:pic>
      <p:sp>
        <p:nvSpPr>
          <p:cNvPr id="273" name="Google Shape;273;p48"/>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Op zoek naar termen …</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10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1000"/>
                                        <p:tgtEl>
                                          <p:spTgt spid="266"/>
                                        </p:tgtEl>
                                      </p:cBhvr>
                                    </p:animEffect>
                                  </p:childTnLst>
                                </p:cTn>
                              </p:par>
                              <p:par>
                                <p:cTn id="19" presetID="10"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1000"/>
                                        <p:tgtEl>
                                          <p:spTgt spid="267"/>
                                        </p:tgtEl>
                                      </p:cBhvr>
                                    </p:animEffect>
                                  </p:childTnLst>
                                </p:cTn>
                              </p:par>
                              <p:par>
                                <p:cTn id="22" presetID="10" presetClass="entr" presetSubtype="0" fill="hold"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1000"/>
                                        <p:tgtEl>
                                          <p:spTgt spid="268"/>
                                        </p:tgtEl>
                                      </p:cBhvr>
                                    </p:animEffect>
                                  </p:childTnLst>
                                </p:cTn>
                              </p:par>
                              <p:par>
                                <p:cTn id="25" presetID="10"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fade">
                                      <p:cBhvr>
                                        <p:cTn id="27" dur="1000"/>
                                        <p:tgtEl>
                                          <p:spTgt spid="269"/>
                                        </p:tgtEl>
                                      </p:cBhvr>
                                    </p:animEffect>
                                  </p:childTnLst>
                                </p:cTn>
                              </p:par>
                              <p:par>
                                <p:cTn id="28" presetID="10" presetClass="entr" presetSubtype="0" fill="hold" nodeType="with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fade">
                                      <p:cBhvr>
                                        <p:cTn id="30"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0" name="Google Shape;280;p49"/>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81" name="Google Shape;281;p49"/>
          <p:cNvCxnSpPr>
            <a:stCxn id="279" idx="2"/>
            <a:endCxn id="280" idx="0"/>
          </p:cNvCxnSpPr>
          <p:nvPr/>
        </p:nvCxnSpPr>
        <p:spPr>
          <a:xfrm>
            <a:off x="4572000" y="1414550"/>
            <a:ext cx="0" cy="1107300"/>
          </a:xfrm>
          <a:prstGeom prst="straightConnector1">
            <a:avLst/>
          </a:prstGeom>
          <a:noFill/>
          <a:ln w="9525" cap="flat" cmpd="sng">
            <a:solidFill>
              <a:srgbClr val="000000"/>
            </a:solidFill>
            <a:prstDash val="solid"/>
            <a:round/>
            <a:headEnd type="triangle" w="med" len="med"/>
            <a:tailEnd type="none" w="med" len="med"/>
          </a:ln>
        </p:spPr>
      </p:cxnSp>
      <p:sp>
        <p:nvSpPr>
          <p:cNvPr id="282" name="Google Shape;282;p49"/>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83" name="Google Shape;283;p49"/>
          <p:cNvSpPr txBox="1"/>
          <p:nvPr/>
        </p:nvSpPr>
        <p:spPr>
          <a:xfrm>
            <a:off x="4724400" y="2002850"/>
            <a:ext cx="3815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 (geharmoniseerd)</a:t>
            </a:r>
            <a:endParaRPr sz="1200">
              <a:latin typeface="Roboto"/>
              <a:ea typeface="Roboto"/>
              <a:cs typeface="Roboto"/>
              <a:sym typeface="Roboto"/>
            </a:endParaRPr>
          </a:p>
        </p:txBody>
      </p:sp>
      <p:sp>
        <p:nvSpPr>
          <p:cNvPr id="284" name="Google Shape;284;p49"/>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85" name="Google Shape;285;p49"/>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86" name="Google Shape;286;p49"/>
          <p:cNvCxnSpPr>
            <a:stCxn id="280" idx="1"/>
            <a:endCxn id="284" idx="0"/>
          </p:cNvCxnSpPr>
          <p:nvPr/>
        </p:nvCxnSpPr>
        <p:spPr>
          <a:xfrm flipH="1">
            <a:off x="2928000" y="2800350"/>
            <a:ext cx="822000" cy="828900"/>
          </a:xfrm>
          <a:prstGeom prst="curvedConnector2">
            <a:avLst/>
          </a:prstGeom>
          <a:noFill/>
          <a:ln w="9525" cap="flat" cmpd="sng">
            <a:solidFill>
              <a:srgbClr val="000000"/>
            </a:solidFill>
            <a:prstDash val="solid"/>
            <a:round/>
            <a:headEnd type="triangle" w="med" len="med"/>
            <a:tailEnd type="none" w="med" len="med"/>
          </a:ln>
        </p:spPr>
      </p:cxnSp>
      <p:cxnSp>
        <p:nvCxnSpPr>
          <p:cNvPr id="287" name="Google Shape;287;p49"/>
          <p:cNvCxnSpPr>
            <a:stCxn id="280" idx="3"/>
            <a:endCxn id="285" idx="0"/>
          </p:cNvCxnSpPr>
          <p:nvPr/>
        </p:nvCxnSpPr>
        <p:spPr>
          <a:xfrm>
            <a:off x="5394000" y="2800350"/>
            <a:ext cx="822000" cy="828900"/>
          </a:xfrm>
          <a:prstGeom prst="curvedConnector2">
            <a:avLst/>
          </a:prstGeom>
          <a:noFill/>
          <a:ln w="9525" cap="flat" cmpd="sng">
            <a:solidFill>
              <a:srgbClr val="000000"/>
            </a:solidFill>
            <a:prstDash val="solid"/>
            <a:round/>
            <a:headEnd type="triangle" w="med" len="med"/>
            <a:tailEnd type="none" w="med" len="med"/>
          </a:ln>
        </p:spPr>
      </p:cxnSp>
      <p:sp>
        <p:nvSpPr>
          <p:cNvPr id="288" name="Google Shape;288;p49"/>
          <p:cNvSpPr txBox="1"/>
          <p:nvPr/>
        </p:nvSpPr>
        <p:spPr>
          <a:xfrm>
            <a:off x="1408000" y="3070950"/>
            <a:ext cx="14637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89" name="Google Shape;289;p49"/>
          <p:cNvSpPr txBox="1"/>
          <p:nvPr/>
        </p:nvSpPr>
        <p:spPr>
          <a:xfrm>
            <a:off x="6272000" y="3070950"/>
            <a:ext cx="17091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90" name="Google Shape;290;p49"/>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91" name="Google Shape;291;p49"/>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49"/>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ctr"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par>
                                <p:cTn id="11" presetID="10"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1000"/>
                                        <p:tgtEl>
                                          <p:spTgt spid="283"/>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6" name="Afbeelding 5">
            <a:extLst>
              <a:ext uri="{FF2B5EF4-FFF2-40B4-BE49-F238E27FC236}">
                <a16:creationId xmlns:a16="http://schemas.microsoft.com/office/drawing/2014/main" id="{71EBC2D4-34C9-67BF-6123-E13578041541}"/>
              </a:ext>
            </a:extLst>
          </p:cNvPr>
          <p:cNvPicPr>
            <a:picLocks noChangeAspect="1"/>
          </p:cNvPicPr>
          <p:nvPr/>
        </p:nvPicPr>
        <p:blipFill>
          <a:blip r:embed="rId3"/>
          <a:stretch>
            <a:fillRect/>
          </a:stretch>
        </p:blipFill>
        <p:spPr>
          <a:xfrm>
            <a:off x="75501" y="411071"/>
            <a:ext cx="9144000" cy="2526113"/>
          </a:xfrm>
          <a:prstGeom prst="rect">
            <a:avLst/>
          </a:prstGeom>
        </p:spPr>
      </p:pic>
      <p:grpSp>
        <p:nvGrpSpPr>
          <p:cNvPr id="2" name="Groep 1">
            <a:extLst>
              <a:ext uri="{FF2B5EF4-FFF2-40B4-BE49-F238E27FC236}">
                <a16:creationId xmlns:a16="http://schemas.microsoft.com/office/drawing/2014/main" id="{327BC0F6-D50E-E292-DA44-FBC60AA40981}"/>
              </a:ext>
            </a:extLst>
          </p:cNvPr>
          <p:cNvGrpSpPr/>
          <p:nvPr/>
        </p:nvGrpSpPr>
        <p:grpSpPr>
          <a:xfrm>
            <a:off x="3112312" y="2571750"/>
            <a:ext cx="4116643" cy="2373186"/>
            <a:chOff x="5609460" y="1754555"/>
            <a:chExt cx="3274501" cy="4085059"/>
          </a:xfrm>
        </p:grpSpPr>
        <p:sp>
          <p:nvSpPr>
            <p:cNvPr id="301" name="Google Shape;301;p50"/>
            <p:cNvSpPr/>
            <p:nvPr/>
          </p:nvSpPr>
          <p:spPr>
            <a:xfrm rot="5400000">
              <a:off x="5204181" y="2159835"/>
              <a:ext cx="4085059" cy="3274500"/>
            </a:xfrm>
            <a:prstGeom prst="wedgeRoundRectCallout">
              <a:avLst>
                <a:gd name="adj1" fmla="val -66200"/>
                <a:gd name="adj2" fmla="val -20443"/>
                <a:gd name="adj3" fmla="val 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0"/>
            <p:cNvSpPr txBox="1"/>
            <p:nvPr/>
          </p:nvSpPr>
          <p:spPr>
            <a:xfrm>
              <a:off x="5609460" y="1767610"/>
              <a:ext cx="3204000" cy="40589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000" b="1" dirty="0">
                  <a:latin typeface="Roboto"/>
                  <a:ea typeface="Roboto"/>
                  <a:cs typeface="Roboto"/>
                  <a:sym typeface="Roboto"/>
                </a:rPr>
                <a:t>Marken, J.C. van (Jr. ; 1845-1906)</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Thesaurus van Auteursnamen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chemicus-ondernemer</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 </a:t>
              </a:r>
              <a:r>
                <a:rPr lang="nl-NL" sz="1000" dirty="0">
                  <a:latin typeface="Roboto"/>
                  <a:ea typeface="Roboto"/>
                  <a:cs typeface="Roboto"/>
                  <a:sym typeface="Roboto"/>
                </a:rPr>
                <a:t>/</a:t>
              </a:r>
              <a:r>
                <a:rPr lang="nl-NL" sz="1000" i="1" dirty="0">
                  <a:latin typeface="Roboto"/>
                  <a:ea typeface="Roboto"/>
                  <a:cs typeface="Roboto"/>
                  <a:sym typeface="Roboto"/>
                </a:rPr>
                <a:t> </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i="1" dirty="0">
                  <a:latin typeface="Roboto"/>
                  <a:ea typeface="Roboto"/>
                  <a:cs typeface="Roboto"/>
                  <a:sym typeface="Roboto"/>
                </a:rPr>
                <a:t>      Marken, Jacques van </a:t>
              </a:r>
              <a:r>
                <a:rPr lang="nl-NL" sz="1000" dirty="0">
                  <a:latin typeface="Roboto"/>
                  <a:ea typeface="Roboto"/>
                  <a:cs typeface="Roboto"/>
                  <a:sym typeface="Roboto"/>
                </a:rPr>
                <a:t>/</a:t>
              </a:r>
              <a:r>
                <a:rPr lang="nl-NL" sz="1000" i="1" dirty="0">
                  <a:latin typeface="Roboto"/>
                  <a:ea typeface="Roboto"/>
                  <a:cs typeface="Roboto"/>
                  <a:sym typeface="Roboto"/>
                </a:rPr>
                <a:t> Marken, Jacob Cornelis van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http://data.bibliotheken.nl/id/thes/p068747373</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b="1" dirty="0">
                  <a:latin typeface="Roboto"/>
                  <a:ea typeface="Roboto"/>
                  <a:cs typeface="Roboto"/>
                  <a:sym typeface="Roboto"/>
                </a:rPr>
                <a:t>Jacques van Marken</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Wikidata</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Nederlands ondernemer (1845-1906)</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http://www.wikidata.org/entity/Q1595877</a:t>
              </a:r>
              <a:endParaRPr sz="1000" dirty="0">
                <a:latin typeface="Roboto"/>
                <a:ea typeface="Roboto"/>
                <a:cs typeface="Roboto"/>
                <a:sym typeface="Roboto"/>
              </a:endParaRPr>
            </a:p>
          </p:txBody>
        </p:sp>
      </p:grpSp>
      <p:sp>
        <p:nvSpPr>
          <p:cNvPr id="304" name="Google Shape;304;p50"/>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l" rtl="0">
              <a:spcBef>
                <a:spcPts val="0"/>
              </a:spcBef>
              <a:spcAft>
                <a:spcPts val="0"/>
              </a:spcAft>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p:nvPr/>
        </p:nvSpPr>
        <p:spPr>
          <a:xfrm rot="-5400000">
            <a:off x="2122600" y="-509175"/>
            <a:ext cx="479400" cy="4036200"/>
          </a:xfrm>
          <a:prstGeom prst="wedgeRoundRectCallout">
            <a:avLst>
              <a:gd name="adj1" fmla="val -109814"/>
              <a:gd name="adj2" fmla="val 19313"/>
              <a:gd name="adj3" fmla="val 0"/>
            </a:avLst>
          </a:prstGeom>
          <a:solidFill>
            <a:srgbClr val="FA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51"/>
          <p:cNvPicPr preferRelativeResize="0"/>
          <p:nvPr/>
        </p:nvPicPr>
        <p:blipFill>
          <a:blip r:embed="rId3">
            <a:alphaModFix/>
          </a:blip>
          <a:stretch>
            <a:fillRect/>
          </a:stretch>
        </p:blipFill>
        <p:spPr>
          <a:xfrm>
            <a:off x="4729050" y="0"/>
            <a:ext cx="4433076" cy="5143500"/>
          </a:xfrm>
          <a:prstGeom prst="rect">
            <a:avLst/>
          </a:prstGeom>
          <a:noFill/>
          <a:ln>
            <a:noFill/>
          </a:ln>
        </p:spPr>
      </p:pic>
      <p:sp>
        <p:nvSpPr>
          <p:cNvPr id="311" name="Google Shape;311;p51"/>
          <p:cNvSpPr txBox="1"/>
          <p:nvPr/>
        </p:nvSpPr>
        <p:spPr>
          <a:xfrm>
            <a:off x="344200" y="2049950"/>
            <a:ext cx="4384800" cy="18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Geportretteerde: </a:t>
            </a:r>
            <a:r>
              <a:rPr lang="nl-NL" sz="1500" u="sng" dirty="0">
                <a:solidFill>
                  <a:srgbClr val="40368C"/>
                </a:solidFill>
                <a:latin typeface="Poppins"/>
                <a:ea typeface="Poppins"/>
                <a:cs typeface="Poppins"/>
                <a:sym typeface="Poppins"/>
                <a:hlinkClick r:id="rId4"/>
              </a:rPr>
              <a:t>Jacques van Marken</a:t>
            </a:r>
            <a:endParaRPr sz="1500"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Type: </a:t>
            </a:r>
            <a:r>
              <a:rPr lang="nl-NL" sz="1500" u="sng" dirty="0">
                <a:solidFill>
                  <a:srgbClr val="40368C"/>
                </a:solidFill>
                <a:latin typeface="Poppins"/>
                <a:ea typeface="Poppins"/>
                <a:cs typeface="Poppins"/>
                <a:sym typeface="Poppins"/>
                <a:hlinkClick r:id="rId5"/>
              </a:rPr>
              <a:t>tekening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Vervaardiger: </a:t>
            </a:r>
            <a:r>
              <a:rPr lang="nl-NL" sz="1500" u="sng" dirty="0">
                <a:solidFill>
                  <a:srgbClr val="40368C"/>
                </a:solidFill>
                <a:latin typeface="Poppins"/>
                <a:ea typeface="Poppins"/>
                <a:cs typeface="Poppins"/>
                <a:sym typeface="Poppins"/>
                <a:hlinkClick r:id="rId6"/>
              </a:rPr>
              <a:t>Hendrik Johannes Haverman</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Plaats van vervaardiging: </a:t>
            </a:r>
            <a:r>
              <a:rPr lang="nl-NL" sz="1500" u="sng" dirty="0">
                <a:solidFill>
                  <a:srgbClr val="40368C"/>
                </a:solidFill>
                <a:latin typeface="Poppins"/>
                <a:ea typeface="Poppins"/>
                <a:cs typeface="Poppins"/>
                <a:sym typeface="Poppins"/>
                <a:hlinkClick r:id="rId7"/>
              </a:rPr>
              <a:t>Den Haag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Trefwoord: </a:t>
            </a:r>
            <a:r>
              <a:rPr lang="nl-NL" sz="1500" u="sng" dirty="0">
                <a:solidFill>
                  <a:srgbClr val="40368C"/>
                </a:solidFill>
                <a:latin typeface="Poppins"/>
                <a:ea typeface="Poppins"/>
                <a:cs typeface="Poppins"/>
                <a:sym typeface="Poppins"/>
                <a:hlinkClick r:id="rId8"/>
              </a:rPr>
              <a:t>portretten</a:t>
            </a:r>
            <a:endParaRPr sz="1500" u="sng" dirty="0">
              <a:solidFill>
                <a:srgbClr val="40368C"/>
              </a:solidFill>
              <a:latin typeface="Poppins"/>
              <a:ea typeface="Poppins"/>
              <a:cs typeface="Poppins"/>
              <a:sym typeface="Poppins"/>
            </a:endParaRPr>
          </a:p>
        </p:txBody>
      </p:sp>
      <p:sp>
        <p:nvSpPr>
          <p:cNvPr id="312" name="Google Shape;312;p51"/>
          <p:cNvSpPr txBox="1"/>
          <p:nvPr/>
        </p:nvSpPr>
        <p:spPr>
          <a:xfrm>
            <a:off x="475350" y="1346925"/>
            <a:ext cx="3796500" cy="34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i="1" dirty="0">
                <a:solidFill>
                  <a:srgbClr val="FFFFFF"/>
                </a:solidFill>
                <a:latin typeface="Poppins"/>
                <a:ea typeface="Poppins"/>
                <a:cs typeface="Poppins"/>
                <a:sym typeface="Poppins"/>
              </a:rPr>
              <a:t>http://data.bibliotheken.nl/id/thes/p068747373</a:t>
            </a:r>
            <a:endParaRPr sz="1200" dirty="0">
              <a:solidFill>
                <a:srgbClr val="FFFFFF"/>
              </a:solidFill>
              <a:latin typeface="Poppins"/>
              <a:ea typeface="Poppins"/>
              <a:cs typeface="Poppins"/>
              <a:sym typeface="Poppins"/>
            </a:endParaRPr>
          </a:p>
        </p:txBody>
      </p:sp>
      <p:sp>
        <p:nvSpPr>
          <p:cNvPr id="313" name="Google Shape;313;p51"/>
          <p:cNvSpPr txBox="1">
            <a:spLocks noGrp="1"/>
          </p:cNvSpPr>
          <p:nvPr>
            <p:ph type="title"/>
          </p:nvPr>
        </p:nvSpPr>
        <p:spPr>
          <a:xfrm>
            <a:off x="344200" y="0"/>
            <a:ext cx="8799900" cy="622200"/>
          </a:xfrm>
          <a:prstGeom prst="rect">
            <a:avLst/>
          </a:prstGeom>
        </p:spPr>
        <p:txBody>
          <a:bodyPr spcFirstLastPara="1" wrap="square" lIns="91425" tIns="180000" rIns="91425" bIns="91425" anchor="t" anchorCtr="0">
            <a:noAutofit/>
          </a:bodyPr>
          <a:lstStyle/>
          <a:p>
            <a:pPr marL="0" lvl="0" indent="0" algn="l" rtl="0">
              <a:spcBef>
                <a:spcPts val="0"/>
              </a:spcBef>
              <a:spcAft>
                <a:spcPts val="0"/>
              </a:spcAft>
              <a:buNone/>
            </a:pPr>
            <a:r>
              <a:rPr lang="nl-NL" sz="2000"/>
              <a:t>Van literals naar links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2"/>
          <p:cNvPicPr preferRelativeResize="0"/>
          <p:nvPr/>
        </p:nvPicPr>
        <p:blipFill rotWithShape="1">
          <a:blip r:embed="rId3">
            <a:alphaModFix/>
          </a:blip>
          <a:srcRect t="258" b="248"/>
          <a:stretch/>
        </p:blipFill>
        <p:spPr>
          <a:xfrm>
            <a:off x="931500" y="1256502"/>
            <a:ext cx="1183696" cy="1183696"/>
          </a:xfrm>
          <a:prstGeom prst="rect">
            <a:avLst/>
          </a:prstGeom>
          <a:noFill/>
          <a:ln>
            <a:noFill/>
          </a:ln>
          <a:effectLst>
            <a:outerShdw blurRad="214313" dist="47625" dir="5400000" algn="bl" rotWithShape="0">
              <a:srgbClr val="000000">
                <a:alpha val="50000"/>
              </a:srgbClr>
            </a:outerShdw>
          </a:effectLst>
        </p:spPr>
      </p:pic>
      <p:pic>
        <p:nvPicPr>
          <p:cNvPr id="319" name="Google Shape;319;p52"/>
          <p:cNvPicPr preferRelativeResize="0"/>
          <p:nvPr/>
        </p:nvPicPr>
        <p:blipFill rotWithShape="1">
          <a:blip r:embed="rId4">
            <a:alphaModFix/>
          </a:blip>
          <a:srcRect t="179" b="179"/>
          <a:stretch/>
        </p:blipFill>
        <p:spPr>
          <a:xfrm>
            <a:off x="7028837" y="1256502"/>
            <a:ext cx="1183695" cy="1183695"/>
          </a:xfrm>
          <a:prstGeom prst="rect">
            <a:avLst/>
          </a:prstGeom>
          <a:noFill/>
          <a:ln>
            <a:noFill/>
          </a:ln>
          <a:effectLst>
            <a:outerShdw blurRad="214313" dist="47625" dir="5400000" algn="bl" rotWithShape="0">
              <a:srgbClr val="000000">
                <a:alpha val="50000"/>
              </a:srgbClr>
            </a:outerShdw>
          </a:effectLst>
        </p:spPr>
      </p:pic>
      <p:pic>
        <p:nvPicPr>
          <p:cNvPr id="320" name="Google Shape;320;p52"/>
          <p:cNvPicPr preferRelativeResize="0"/>
          <p:nvPr/>
        </p:nvPicPr>
        <p:blipFill rotWithShape="1">
          <a:blip r:embed="rId5">
            <a:alphaModFix/>
          </a:blip>
          <a:srcRect t="179" b="179"/>
          <a:stretch/>
        </p:blipFill>
        <p:spPr>
          <a:xfrm>
            <a:off x="3980156" y="1256502"/>
            <a:ext cx="1183695" cy="1183695"/>
          </a:xfrm>
          <a:prstGeom prst="rect">
            <a:avLst/>
          </a:prstGeom>
          <a:noFill/>
          <a:ln>
            <a:noFill/>
          </a:ln>
          <a:effectLst>
            <a:outerShdw blurRad="214313" dist="47625" dir="5400000" algn="bl" rotWithShape="0">
              <a:srgbClr val="000000">
                <a:alpha val="50000"/>
              </a:srgbClr>
            </a:outerShdw>
          </a:effectLst>
        </p:spPr>
      </p:pic>
      <p:sp>
        <p:nvSpPr>
          <p:cNvPr id="321" name="Google Shape;321;p52"/>
          <p:cNvSpPr txBox="1"/>
          <p:nvPr/>
        </p:nvSpPr>
        <p:spPr>
          <a:xfrm>
            <a:off x="3143850" y="812263"/>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b="1" i="1" dirty="0">
              <a:latin typeface="Roboto"/>
              <a:ea typeface="Roboto"/>
              <a:cs typeface="Roboto"/>
              <a:sym typeface="Roboto"/>
            </a:endParaRPr>
          </a:p>
        </p:txBody>
      </p:sp>
      <p:sp>
        <p:nvSpPr>
          <p:cNvPr id="322" name="Google Shape;322;p52"/>
          <p:cNvSpPr txBox="1"/>
          <p:nvPr/>
        </p:nvSpPr>
        <p:spPr>
          <a:xfrm>
            <a:off x="11407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Agneta Matthes</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http://www.wikidata.org/entity/Q95451</a:t>
            </a:r>
            <a:endParaRPr sz="1100" b="1" i="1">
              <a:latin typeface="Roboto"/>
              <a:ea typeface="Roboto"/>
              <a:cs typeface="Roboto"/>
              <a:sym typeface="Roboto"/>
            </a:endParaRPr>
          </a:p>
        </p:txBody>
      </p:sp>
      <p:sp>
        <p:nvSpPr>
          <p:cNvPr id="323" name="Google Shape;323;p52"/>
          <p:cNvSpPr txBox="1"/>
          <p:nvPr/>
        </p:nvSpPr>
        <p:spPr>
          <a:xfrm>
            <a:off x="621142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Gist- en Spiritusfabriek</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http://www.wikidata.org/entity/Q2347054</a:t>
            </a:r>
            <a:endParaRPr sz="1100" b="1" i="1">
              <a:latin typeface="Roboto"/>
              <a:ea typeface="Roboto"/>
              <a:cs typeface="Roboto"/>
              <a:sym typeface="Roboto"/>
            </a:endParaRPr>
          </a:p>
        </p:txBody>
      </p:sp>
      <p:sp>
        <p:nvSpPr>
          <p:cNvPr id="324" name="Google Shape;324;p52"/>
          <p:cNvSpPr txBox="1"/>
          <p:nvPr/>
        </p:nvSpPr>
        <p:spPr>
          <a:xfrm>
            <a:off x="145707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i="1" dirty="0">
              <a:latin typeface="Roboto"/>
              <a:ea typeface="Roboto"/>
              <a:cs typeface="Roboto"/>
              <a:sym typeface="Roboto"/>
            </a:endParaRPr>
          </a:p>
          <a:p>
            <a:pPr marL="0" lvl="0" indent="0" algn="ctr" rtl="0">
              <a:lnSpc>
                <a:spcPct val="115000"/>
              </a:lnSpc>
              <a:spcBef>
                <a:spcPts val="0"/>
              </a:spcBef>
              <a:spcAft>
                <a:spcPts val="0"/>
              </a:spcAft>
              <a:buNone/>
            </a:pPr>
            <a:r>
              <a:rPr lang="nl-NL" sz="1100" b="1" dirty="0">
                <a:solidFill>
                  <a:schemeClr val="dk1"/>
                </a:solidFill>
                <a:latin typeface="Roboto"/>
                <a:ea typeface="Roboto"/>
                <a:cs typeface="Roboto"/>
                <a:sym typeface="Roboto"/>
              </a:rPr>
              <a:t>Agneta </a:t>
            </a:r>
            <a:r>
              <a:rPr lang="nl-NL" sz="1100" b="1" dirty="0" err="1">
                <a:solidFill>
                  <a:schemeClr val="dk1"/>
                </a:solidFill>
                <a:latin typeface="Roboto"/>
                <a:ea typeface="Roboto"/>
                <a:cs typeface="Roboto"/>
                <a:sym typeface="Roboto"/>
              </a:rPr>
              <a:t>Matthes</a:t>
            </a:r>
            <a:endParaRPr sz="1100" b="1"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dirty="0">
                <a:solidFill>
                  <a:schemeClr val="dk1"/>
                </a:solidFill>
                <a:latin typeface="Roboto"/>
                <a:ea typeface="Roboto"/>
                <a:cs typeface="Roboto"/>
                <a:sym typeface="Roboto"/>
              </a:rPr>
              <a:t>http://www.wikidata.org/entity/Q95451</a:t>
            </a:r>
            <a:endParaRPr sz="1100" i="1" dirty="0">
              <a:latin typeface="Roboto"/>
              <a:ea typeface="Roboto"/>
              <a:cs typeface="Roboto"/>
              <a:sym typeface="Roboto"/>
            </a:endParaRPr>
          </a:p>
        </p:txBody>
      </p:sp>
      <p:pic>
        <p:nvPicPr>
          <p:cNvPr id="325" name="Google Shape;325;p52"/>
          <p:cNvPicPr preferRelativeResize="0"/>
          <p:nvPr/>
        </p:nvPicPr>
        <p:blipFill rotWithShape="1">
          <a:blip r:embed="rId6">
            <a:alphaModFix/>
          </a:blip>
          <a:srcRect t="337" b="347"/>
          <a:stretch/>
        </p:blipFill>
        <p:spPr>
          <a:xfrm>
            <a:off x="5504471" y="2813627"/>
            <a:ext cx="1183695" cy="1183695"/>
          </a:xfrm>
          <a:prstGeom prst="rect">
            <a:avLst/>
          </a:prstGeom>
          <a:noFill/>
          <a:ln>
            <a:noFill/>
          </a:ln>
          <a:effectLst>
            <a:outerShdw blurRad="214313" dist="47625" dir="5400000" algn="bl" rotWithShape="0">
              <a:srgbClr val="000000">
                <a:alpha val="50000"/>
              </a:srgbClr>
            </a:outerShdw>
          </a:effectLst>
        </p:spPr>
      </p:pic>
      <p:pic>
        <p:nvPicPr>
          <p:cNvPr id="326" name="Google Shape;326;p52"/>
          <p:cNvPicPr preferRelativeResize="0"/>
          <p:nvPr/>
        </p:nvPicPr>
        <p:blipFill rotWithShape="1">
          <a:blip r:embed="rId7">
            <a:alphaModFix/>
          </a:blip>
          <a:srcRect t="179" b="179"/>
          <a:stretch/>
        </p:blipFill>
        <p:spPr>
          <a:xfrm>
            <a:off x="2455821" y="2813627"/>
            <a:ext cx="1183695" cy="1183695"/>
          </a:xfrm>
          <a:prstGeom prst="rect">
            <a:avLst/>
          </a:prstGeom>
          <a:noFill/>
          <a:ln>
            <a:noFill/>
          </a:ln>
          <a:effectLst>
            <a:outerShdw blurRad="214313" dist="47625" dir="5400000" algn="bl" rotWithShape="0">
              <a:srgbClr val="000000">
                <a:alpha val="50000"/>
              </a:srgbClr>
            </a:outerShdw>
          </a:effectLst>
        </p:spPr>
      </p:pic>
      <p:sp>
        <p:nvSpPr>
          <p:cNvPr id="327" name="Google Shape;327;p52"/>
          <p:cNvSpPr txBox="1"/>
          <p:nvPr/>
        </p:nvSpPr>
        <p:spPr>
          <a:xfrm>
            <a:off x="450712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J.C. van Marken</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http://data.bibliotheken.nl/id/thes/p068747373</a:t>
            </a:r>
            <a:endParaRPr sz="1100" i="1">
              <a:latin typeface="Roboto"/>
              <a:ea typeface="Roboto"/>
              <a:cs typeface="Roboto"/>
              <a:sym typeface="Roboto"/>
            </a:endParaRPr>
          </a:p>
          <a:p>
            <a:pPr marL="0" lvl="0" indent="0" algn="ctr" rtl="0">
              <a:lnSpc>
                <a:spcPct val="115000"/>
              </a:lnSpc>
              <a:spcBef>
                <a:spcPts val="0"/>
              </a:spcBef>
              <a:spcAft>
                <a:spcPts val="0"/>
              </a:spcAft>
              <a:buNone/>
            </a:pPr>
            <a:r>
              <a:rPr lang="nl-NL" sz="1100" b="1">
                <a:solidFill>
                  <a:schemeClr val="dk1"/>
                </a:solidFill>
                <a:latin typeface="Roboto"/>
                <a:ea typeface="Roboto"/>
                <a:cs typeface="Roboto"/>
                <a:sym typeface="Roboto"/>
              </a:rPr>
              <a:t>Gist- en Spiritusfabriek</a:t>
            </a:r>
            <a:endParaRPr sz="11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a:solidFill>
                  <a:schemeClr val="dk1"/>
                </a:solidFill>
                <a:latin typeface="Roboto"/>
                <a:ea typeface="Roboto"/>
                <a:cs typeface="Roboto"/>
                <a:sym typeface="Roboto"/>
              </a:rPr>
              <a:t>http://www.wikidata.org/entity/Q2347054</a:t>
            </a:r>
            <a:endParaRPr sz="1100" b="1">
              <a:solidFill>
                <a:schemeClr val="dk1"/>
              </a:solidFill>
              <a:latin typeface="Roboto"/>
              <a:ea typeface="Roboto"/>
              <a:cs typeface="Roboto"/>
              <a:sym typeface="Roboto"/>
            </a:endParaRPr>
          </a:p>
        </p:txBody>
      </p:sp>
      <p:cxnSp>
        <p:nvCxnSpPr>
          <p:cNvPr id="328" name="Google Shape;328;p52"/>
          <p:cNvCxnSpPr>
            <a:stCxn id="318" idx="2"/>
            <a:endCxn id="326" idx="1"/>
          </p:cNvCxnSpPr>
          <p:nvPr/>
        </p:nvCxnSpPr>
        <p:spPr>
          <a:xfrm rot="-5400000" flipH="1">
            <a:off x="1506848" y="2456698"/>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29" name="Google Shape;329;p52"/>
          <p:cNvCxnSpPr>
            <a:stCxn id="326" idx="3"/>
            <a:endCxn id="320" idx="2"/>
          </p:cNvCxnSpPr>
          <p:nvPr/>
        </p:nvCxnSpPr>
        <p:spPr>
          <a:xfrm rot="10800000" flipH="1">
            <a:off x="3639516" y="2440075"/>
            <a:ext cx="932400" cy="965400"/>
          </a:xfrm>
          <a:prstGeom prst="curvedConnector2">
            <a:avLst/>
          </a:prstGeom>
          <a:noFill/>
          <a:ln w="28575" cap="flat" cmpd="sng">
            <a:solidFill>
              <a:schemeClr val="dk2"/>
            </a:solidFill>
            <a:prstDash val="solid"/>
            <a:round/>
            <a:headEnd type="none" w="med" len="med"/>
            <a:tailEnd type="none" w="med" len="med"/>
          </a:ln>
        </p:spPr>
      </p:cxnSp>
      <p:cxnSp>
        <p:nvCxnSpPr>
          <p:cNvPr id="330" name="Google Shape;330;p52"/>
          <p:cNvCxnSpPr>
            <a:stCxn id="320" idx="2"/>
            <a:endCxn id="325" idx="1"/>
          </p:cNvCxnSpPr>
          <p:nvPr/>
        </p:nvCxnSpPr>
        <p:spPr>
          <a:xfrm rot="-5400000" flipH="1">
            <a:off x="4555504"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1" name="Google Shape;331;p52"/>
          <p:cNvCxnSpPr>
            <a:stCxn id="319" idx="2"/>
            <a:endCxn id="325" idx="3"/>
          </p:cNvCxnSpPr>
          <p:nvPr/>
        </p:nvCxnSpPr>
        <p:spPr>
          <a:xfrm rot="5400000">
            <a:off x="6671785"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2" name="Google Shape;332;p52"/>
          <p:cNvCxnSpPr>
            <a:stCxn id="318" idx="3"/>
            <a:endCxn id="320" idx="1"/>
          </p:cNvCxnSpPr>
          <p:nvPr/>
        </p:nvCxnSpPr>
        <p:spPr>
          <a:xfrm>
            <a:off x="2115196" y="1848350"/>
            <a:ext cx="1865100" cy="0"/>
          </a:xfrm>
          <a:prstGeom prst="straightConnector1">
            <a:avLst/>
          </a:prstGeom>
          <a:noFill/>
          <a:ln w="28575" cap="flat" cmpd="sng">
            <a:solidFill>
              <a:schemeClr val="dk2"/>
            </a:solidFill>
            <a:prstDash val="lgDash"/>
            <a:round/>
            <a:headEnd type="none" w="med" len="med"/>
            <a:tailEnd type="none" w="med" len="med"/>
          </a:ln>
        </p:spPr>
      </p:cxnSp>
      <p:cxnSp>
        <p:nvCxnSpPr>
          <p:cNvPr id="333" name="Google Shape;333;p52"/>
          <p:cNvCxnSpPr>
            <a:stCxn id="320" idx="3"/>
            <a:endCxn id="319" idx="1"/>
          </p:cNvCxnSpPr>
          <p:nvPr/>
        </p:nvCxnSpPr>
        <p:spPr>
          <a:xfrm>
            <a:off x="5163851" y="1848350"/>
            <a:ext cx="1865100" cy="0"/>
          </a:xfrm>
          <a:prstGeom prst="straightConnector1">
            <a:avLst/>
          </a:prstGeom>
          <a:noFill/>
          <a:ln w="28575" cap="flat" cmpd="sng">
            <a:solidFill>
              <a:schemeClr val="dk2"/>
            </a:solidFill>
            <a:prstDash val="lgDash"/>
            <a:round/>
            <a:headEnd type="none" w="med" len="med"/>
            <a:tailEnd type="none" w="med" len="med"/>
          </a:ln>
        </p:spPr>
      </p:cxnSp>
      <p:sp>
        <p:nvSpPr>
          <p:cNvPr id="334" name="Google Shape;334;p52"/>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dirty="0"/>
              <a:t>Verbinden via termen</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1000"/>
                                        <p:tgtEl>
                                          <p:spTgt spid="33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1"/>
                                        </p:tgtEl>
                                        <p:attrNameLst>
                                          <p:attrName>style.visibility</p:attrName>
                                        </p:attrNameLst>
                                      </p:cBhvr>
                                      <p:to>
                                        <p:strVal val="visible"/>
                                      </p:to>
                                    </p:set>
                                    <p:animEffect transition="in" filter="fade">
                                      <p:cBhvr>
                                        <p:cTn id="23" dur="1000"/>
                                        <p:tgtEl>
                                          <p:spTgt spid="33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D02B7-25F5-FDC7-2372-69E4A8FEF08F}"/>
              </a:ext>
            </a:extLst>
          </p:cNvPr>
          <p:cNvSpPr>
            <a:spLocks noGrp="1"/>
          </p:cNvSpPr>
          <p:nvPr>
            <p:ph type="title"/>
          </p:nvPr>
        </p:nvSpPr>
        <p:spPr/>
        <p:txBody>
          <a:bodyPr/>
          <a:lstStyle/>
          <a:p>
            <a:endParaRPr lang="en-US"/>
          </a:p>
        </p:txBody>
      </p:sp>
      <p:sp>
        <p:nvSpPr>
          <p:cNvPr id="3" name="Tijdelijke aanduiding voor tekst 2">
            <a:extLst>
              <a:ext uri="{FF2B5EF4-FFF2-40B4-BE49-F238E27FC236}">
                <a16:creationId xmlns:a16="http://schemas.microsoft.com/office/drawing/2014/main" id="{2621EFFF-3109-F1B0-2F05-389FFB12DBED}"/>
              </a:ext>
            </a:extLst>
          </p:cNvPr>
          <p:cNvSpPr>
            <a:spLocks noGrp="1"/>
          </p:cNvSpPr>
          <p:nvPr>
            <p:ph type="body" idx="1"/>
          </p:nvPr>
        </p:nvSpPr>
        <p:spPr/>
        <p:txBody>
          <a:bodyPr/>
          <a:lstStyle/>
          <a:p>
            <a:endParaRPr lang="en-US" dirty="0"/>
          </a:p>
        </p:txBody>
      </p:sp>
      <p:sp>
        <p:nvSpPr>
          <p:cNvPr id="4" name="Tijdelijke aanduiding voor tekst 3">
            <a:extLst>
              <a:ext uri="{FF2B5EF4-FFF2-40B4-BE49-F238E27FC236}">
                <a16:creationId xmlns:a16="http://schemas.microsoft.com/office/drawing/2014/main" id="{3CAE10A6-35B8-DC91-8EDF-3AAF3938377A}"/>
              </a:ext>
            </a:extLst>
          </p:cNvPr>
          <p:cNvSpPr>
            <a:spLocks noGrp="1"/>
          </p:cNvSpPr>
          <p:nvPr>
            <p:ph type="body" idx="2"/>
          </p:nvPr>
        </p:nvSpPr>
        <p:spPr/>
        <p:txBody>
          <a:bodyPr/>
          <a:lstStyle/>
          <a:p>
            <a:endParaRPr lang="en-US"/>
          </a:p>
        </p:txBody>
      </p:sp>
      <p:pic>
        <p:nvPicPr>
          <p:cNvPr id="7" name="Afbeelding 6">
            <a:extLst>
              <a:ext uri="{FF2B5EF4-FFF2-40B4-BE49-F238E27FC236}">
                <a16:creationId xmlns:a16="http://schemas.microsoft.com/office/drawing/2014/main" id="{9FAC116D-5930-C7A9-4DB5-76CB9D34BC00}"/>
              </a:ext>
            </a:extLst>
          </p:cNvPr>
          <p:cNvPicPr>
            <a:picLocks noChangeAspect="1"/>
          </p:cNvPicPr>
          <p:nvPr/>
        </p:nvPicPr>
        <p:blipFill>
          <a:blip r:embed="rId2"/>
          <a:stretch>
            <a:fillRect/>
          </a:stretch>
        </p:blipFill>
        <p:spPr>
          <a:xfrm>
            <a:off x="1060405" y="170388"/>
            <a:ext cx="5707595" cy="4802725"/>
          </a:xfrm>
          <a:prstGeom prst="rect">
            <a:avLst/>
          </a:prstGeom>
        </p:spPr>
      </p:pic>
    </p:spTree>
    <p:extLst>
      <p:ext uri="{BB962C8B-B14F-4D97-AF65-F5344CB8AC3E}">
        <p14:creationId xmlns:p14="http://schemas.microsoft.com/office/powerpoint/2010/main" val="73087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512920" y="134328"/>
            <a:ext cx="5832000" cy="648000"/>
          </a:xfrm>
          <a:prstGeom prst="rect">
            <a:avLst/>
          </a:prstGeom>
        </p:spPr>
        <p:txBody>
          <a:bodyPr spcFirstLastPara="1" wrap="square" lIns="0" tIns="0" rIns="0" bIns="0" anchor="b" anchorCtr="0">
            <a:noAutofit/>
          </a:bodyPr>
          <a:lstStyle/>
          <a:p>
            <a:r>
              <a:rPr lang="nl-NL" dirty="0"/>
              <a:t>Digitaal Erfgoed Knowledge </a:t>
            </a:r>
            <a:r>
              <a:rPr lang="nl-NL" dirty="0" err="1"/>
              <a:t>Graph</a:t>
            </a:r>
            <a:endParaRPr dirty="0"/>
          </a:p>
        </p:txBody>
      </p:sp>
      <p:sp>
        <p:nvSpPr>
          <p:cNvPr id="279" name="Google Shape;279;p47"/>
          <p:cNvSpPr txBox="1">
            <a:spLocks noGrp="1"/>
          </p:cNvSpPr>
          <p:nvPr>
            <p:ph type="body" idx="1"/>
          </p:nvPr>
        </p:nvSpPr>
        <p:spPr>
          <a:xfrm>
            <a:off x="279892" y="917398"/>
            <a:ext cx="8426365" cy="1291375"/>
          </a:xfrm>
          <a:prstGeom prst="rect">
            <a:avLst/>
          </a:prstGeom>
        </p:spPr>
        <p:txBody>
          <a:bodyPr spcFirstLastPara="1" wrap="square" lIns="0" tIns="0" rIns="0" bIns="0" anchor="t" anchorCtr="0">
            <a:noAutofit/>
          </a:bodyPr>
          <a:lstStyle/>
          <a:p>
            <a:pPr marL="114298" indent="0"/>
            <a:endParaRPr lang="nl-NL" dirty="0"/>
          </a:p>
          <a:p>
            <a:pPr marL="400040" indent="-285743">
              <a:buFont typeface="Arial" panose="020B0604020202020204" pitchFamily="34" charset="0"/>
              <a:buChar char="•"/>
            </a:pPr>
            <a:r>
              <a:rPr lang="nl-NL" dirty="0"/>
              <a:t>“Geef me alle geschreven werken (KB) van architecten (Wikidata) die een Rijksmonument hebben ontworpen (RCE)”</a:t>
            </a:r>
          </a:p>
          <a:p>
            <a:pPr marL="400040" indent="-285743">
              <a:buFont typeface="Arial" panose="020B0604020202020204" pitchFamily="34" charset="0"/>
              <a:buChar char="•"/>
            </a:pPr>
            <a:endParaRPr lang="nl-NL" dirty="0"/>
          </a:p>
          <a:p>
            <a:pPr marL="400040" indent="-285743">
              <a:buFont typeface="Arial" panose="020B0604020202020204" pitchFamily="34" charset="0"/>
              <a:buChar char="•"/>
            </a:pPr>
            <a:r>
              <a:rPr lang="nl-NL" dirty="0"/>
              <a:t>Verbonden via: VIAF, Wikidata en </a:t>
            </a:r>
            <a:r>
              <a:rPr lang="nl-NL" dirty="0" err="1"/>
              <a:t>Monumentsnummers</a:t>
            </a:r>
            <a:endParaRPr lang="nl-NL" dirty="0"/>
          </a:p>
          <a:p>
            <a:pPr marL="114297" indent="0"/>
            <a:endParaRPr lang="nl-NL" dirty="0"/>
          </a:p>
        </p:txBody>
      </p:sp>
      <p:pic>
        <p:nvPicPr>
          <p:cNvPr id="3" name="Afbeelding 2" descr="Afbeelding met tekst, Webpagina, Website, schermopname&#10;&#10;Automatisch gegenereerde beschrijving">
            <a:hlinkClick r:id="rId3"/>
            <a:extLst>
              <a:ext uri="{FF2B5EF4-FFF2-40B4-BE49-F238E27FC236}">
                <a16:creationId xmlns:a16="http://schemas.microsoft.com/office/drawing/2014/main" id="{86CC8287-A8ED-BA74-6852-4A3E83CE4C34}"/>
              </a:ext>
            </a:extLst>
          </p:cNvPr>
          <p:cNvPicPr>
            <a:picLocks noChangeAspect="1"/>
          </p:cNvPicPr>
          <p:nvPr/>
        </p:nvPicPr>
        <p:blipFill>
          <a:blip r:embed="rId4"/>
          <a:stretch>
            <a:fillRect/>
          </a:stretch>
        </p:blipFill>
        <p:spPr>
          <a:xfrm>
            <a:off x="457201" y="2422086"/>
            <a:ext cx="2081708" cy="1385282"/>
          </a:xfrm>
          <a:prstGeom prst="rect">
            <a:avLst/>
          </a:prstGeom>
        </p:spPr>
      </p:pic>
      <p:cxnSp>
        <p:nvCxnSpPr>
          <p:cNvPr id="4" name="Google Shape;328;p52">
            <a:extLst>
              <a:ext uri="{FF2B5EF4-FFF2-40B4-BE49-F238E27FC236}">
                <a16:creationId xmlns:a16="http://schemas.microsoft.com/office/drawing/2014/main" id="{B3EAB3B2-B7C2-5524-7B59-1F8632D39117}"/>
              </a:ext>
            </a:extLst>
          </p:cNvPr>
          <p:cNvCxnSpPr>
            <a:cxnSpLocks/>
            <a:stCxn id="8" idx="3"/>
            <a:endCxn id="10" idx="0"/>
          </p:cNvCxnSpPr>
          <p:nvPr/>
        </p:nvCxnSpPr>
        <p:spPr>
          <a:xfrm>
            <a:off x="6605095" y="3114727"/>
            <a:ext cx="727664" cy="692641"/>
          </a:xfrm>
          <a:prstGeom prst="curvedConnector2">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Afbeelding 7" descr="Afbeelding met Lettertype, Graphics, logo, grafische vormgeving&#10;&#10;Automatisch gegenereerde beschrijving">
            <a:extLst>
              <a:ext uri="{FF2B5EF4-FFF2-40B4-BE49-F238E27FC236}">
                <a16:creationId xmlns:a16="http://schemas.microsoft.com/office/drawing/2014/main" id="{C0F63B90-C6B2-0FEB-A23A-0A3EAE3873B8}"/>
              </a:ext>
            </a:extLst>
          </p:cNvPr>
          <p:cNvPicPr>
            <a:picLocks noChangeAspect="1"/>
          </p:cNvPicPr>
          <p:nvPr/>
        </p:nvPicPr>
        <p:blipFill>
          <a:blip r:embed="rId5"/>
          <a:stretch>
            <a:fillRect/>
          </a:stretch>
        </p:blipFill>
        <p:spPr>
          <a:xfrm>
            <a:off x="4113724" y="2594195"/>
            <a:ext cx="2491371" cy="1041063"/>
          </a:xfrm>
          <a:prstGeom prst="rect">
            <a:avLst/>
          </a:prstGeom>
        </p:spPr>
      </p:pic>
      <p:pic>
        <p:nvPicPr>
          <p:cNvPr id="10" name="Afbeelding 9" descr="Afbeelding met tekst, Lettertype, Graphics, typografie&#10;&#10;Automatisch gegenereerde beschrijving">
            <a:extLst>
              <a:ext uri="{FF2B5EF4-FFF2-40B4-BE49-F238E27FC236}">
                <a16:creationId xmlns:a16="http://schemas.microsoft.com/office/drawing/2014/main" id="{509D1317-873D-3A30-5232-A7075CB9D84A}"/>
              </a:ext>
            </a:extLst>
          </p:cNvPr>
          <p:cNvPicPr>
            <a:picLocks noChangeAspect="1"/>
          </p:cNvPicPr>
          <p:nvPr/>
        </p:nvPicPr>
        <p:blipFill>
          <a:blip r:embed="rId6"/>
          <a:stretch>
            <a:fillRect/>
          </a:stretch>
        </p:blipFill>
        <p:spPr>
          <a:xfrm>
            <a:off x="5839060" y="3807368"/>
            <a:ext cx="2987397" cy="857626"/>
          </a:xfrm>
          <a:prstGeom prst="rect">
            <a:avLst/>
          </a:prstGeom>
        </p:spPr>
      </p:pic>
      <p:cxnSp>
        <p:nvCxnSpPr>
          <p:cNvPr id="12" name="Google Shape;328;p52">
            <a:extLst>
              <a:ext uri="{FF2B5EF4-FFF2-40B4-BE49-F238E27FC236}">
                <a16:creationId xmlns:a16="http://schemas.microsoft.com/office/drawing/2014/main" id="{E17F28E5-6ED7-4474-70EF-9ED2E727DCDB}"/>
              </a:ext>
            </a:extLst>
          </p:cNvPr>
          <p:cNvCxnSpPr>
            <a:cxnSpLocks/>
            <a:stCxn id="3" idx="3"/>
            <a:endCxn id="8" idx="1"/>
          </p:cNvCxnSpPr>
          <p:nvPr/>
        </p:nvCxnSpPr>
        <p:spPr>
          <a:xfrm>
            <a:off x="2538909" y="3114726"/>
            <a:ext cx="1574815" cy="12700"/>
          </a:xfrm>
          <a:prstGeom prst="curvedConnector3">
            <a:avLst>
              <a:gd name="adj1" fmla="val 50000"/>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Google Shape;328;p52">
            <a:extLst>
              <a:ext uri="{FF2B5EF4-FFF2-40B4-BE49-F238E27FC236}">
                <a16:creationId xmlns:a16="http://schemas.microsoft.com/office/drawing/2014/main" id="{50DAA184-27C1-C40E-E3A3-0A78BCFD9110}"/>
              </a:ext>
            </a:extLst>
          </p:cNvPr>
          <p:cNvCxnSpPr>
            <a:cxnSpLocks/>
            <a:stCxn id="3" idx="2"/>
            <a:endCxn id="10" idx="1"/>
          </p:cNvCxnSpPr>
          <p:nvPr/>
        </p:nvCxnSpPr>
        <p:spPr>
          <a:xfrm rot="16200000" flipH="1">
            <a:off x="3454151" y="1851271"/>
            <a:ext cx="428813" cy="4341005"/>
          </a:xfrm>
          <a:prstGeom prst="curvedConnector2">
            <a:avLst/>
          </a:prstGeom>
          <a:noFill/>
          <a:ln w="2857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583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3"/>
          <p:cNvPicPr preferRelativeResize="0"/>
          <p:nvPr/>
        </p:nvPicPr>
        <p:blipFill>
          <a:blip r:embed="rId3">
            <a:alphaModFix/>
          </a:blip>
          <a:stretch>
            <a:fillRect/>
          </a:stretch>
        </p:blipFill>
        <p:spPr>
          <a:xfrm>
            <a:off x="0" y="268675"/>
            <a:ext cx="6663798" cy="4874826"/>
          </a:xfrm>
          <a:prstGeom prst="rect">
            <a:avLst/>
          </a:prstGeom>
          <a:noFill/>
          <a:ln>
            <a:noFill/>
          </a:ln>
        </p:spPr>
      </p:pic>
      <p:pic>
        <p:nvPicPr>
          <p:cNvPr id="340" name="Google Shape;340;p53"/>
          <p:cNvPicPr preferRelativeResize="0"/>
          <p:nvPr/>
        </p:nvPicPr>
        <p:blipFill>
          <a:blip r:embed="rId4">
            <a:alphaModFix/>
          </a:blip>
          <a:stretch>
            <a:fillRect/>
          </a:stretch>
        </p:blipFill>
        <p:spPr>
          <a:xfrm>
            <a:off x="5360565" y="2341235"/>
            <a:ext cx="3171039" cy="2356599"/>
          </a:xfrm>
          <a:prstGeom prst="rect">
            <a:avLst/>
          </a:prstGeom>
          <a:noFill/>
          <a:ln>
            <a:noFill/>
          </a:ln>
        </p:spPr>
      </p:pic>
      <p:sp>
        <p:nvSpPr>
          <p:cNvPr id="2" name="Google Shape;334;p52">
            <a:extLst>
              <a:ext uri="{FF2B5EF4-FFF2-40B4-BE49-F238E27FC236}">
                <a16:creationId xmlns:a16="http://schemas.microsoft.com/office/drawing/2014/main" id="{C88FBCBE-2AE8-61E2-1E13-C4E604B265FF}"/>
              </a:ext>
            </a:extLst>
          </p:cNvPr>
          <p:cNvSpPr txBox="1">
            <a:spLocks/>
          </p:cNvSpPr>
          <p:nvPr/>
        </p:nvSpPr>
        <p:spPr>
          <a:xfrm>
            <a:off x="83890" y="-109057"/>
            <a:ext cx="9144000" cy="622200"/>
          </a:xfrm>
          <a:prstGeom prst="rect">
            <a:avLst/>
          </a:prstGeom>
          <a:noFill/>
          <a:ln>
            <a:noFill/>
          </a:ln>
        </p:spPr>
        <p:txBody>
          <a:bodyPr spcFirstLastPara="1" wrap="square" lIns="91425" tIns="18000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nl-NL" sz="2000" dirty="0"/>
              <a:t>Objecten beter vindbaar maken en informatie toevoegen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Termennetwerk</a:t>
            </a:r>
            <a:endParaRPr sz="2000"/>
          </a:p>
        </p:txBody>
      </p:sp>
      <p:sp>
        <p:nvSpPr>
          <p:cNvPr id="346" name="Google Shape;346;p54"/>
          <p:cNvSpPr txBox="1">
            <a:spLocks noGrp="1"/>
          </p:cNvSpPr>
          <p:nvPr>
            <p:ph type="body" idx="1"/>
          </p:nvPr>
        </p:nvSpPr>
        <p:spPr>
          <a:xfrm>
            <a:off x="582375" y="894450"/>
            <a:ext cx="8010000" cy="371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nl-NL" sz="2400"/>
              <a:t>Het Termennetwerk is een </a:t>
            </a:r>
            <a:r>
              <a:rPr lang="nl-NL" sz="2400" b="1"/>
              <a:t>hulpmiddel voor het vinden van gemeenschappelijke definities</a:t>
            </a:r>
            <a:r>
              <a:rPr lang="nl-NL" sz="2400"/>
              <a:t> voor personen, plaatsen, onderwerpen, gebeurtenissen,...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nl-NL" sz="2400"/>
              <a:t>Het Termennetwerk is helpt instellingen om </a:t>
            </a:r>
            <a:r>
              <a:rPr lang="nl-NL" sz="2400" b="1"/>
              <a:t>eenduidige verbindingspunten</a:t>
            </a:r>
            <a:r>
              <a:rPr lang="nl-NL" sz="2400"/>
              <a:t> in hun informatie aan te brengen.</a:t>
            </a:r>
            <a:endParaRPr sz="2400"/>
          </a:p>
          <a:p>
            <a:pPr marL="0" lvl="0" indent="0" algn="ctr" rtl="0">
              <a:spcBef>
                <a:spcPts val="0"/>
              </a:spcBef>
              <a:spcAft>
                <a:spcPts val="0"/>
              </a:spcAft>
              <a:buClr>
                <a:schemeClr val="dk2"/>
              </a:buClr>
              <a:buSzPts val="4500"/>
              <a:buFont typeface="Kalam"/>
              <a:buNone/>
            </a:pP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2"/>
              </a:buClr>
              <a:buSzPts val="4500"/>
              <a:buFont typeface="Poppins Medium"/>
              <a:buNone/>
            </a:pPr>
            <a:r>
              <a:rPr lang="nl-NL" b="0"/>
              <a:t>Workshop indeling</a:t>
            </a:r>
            <a:endParaRPr b="0"/>
          </a:p>
        </p:txBody>
      </p:sp>
      <p:sp>
        <p:nvSpPr>
          <p:cNvPr id="190" name="Google Shape;190;p40"/>
          <p:cNvSpPr txBox="1">
            <a:spLocks noGrp="1"/>
          </p:cNvSpPr>
          <p:nvPr>
            <p:ph type="body" idx="1"/>
          </p:nvPr>
        </p:nvSpPr>
        <p:spPr>
          <a:xfrm>
            <a:off x="2058925" y="1173825"/>
            <a:ext cx="5832000" cy="40227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Waarom het Termennetwerk?</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Functionaliteit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Techniek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Reconciliatie via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Bonus: Fuzzy Lookup Add-In for Excel</a:t>
            </a:r>
            <a:endParaRPr>
              <a:latin typeface="Poppins"/>
              <a:ea typeface="Poppins"/>
              <a:cs typeface="Poppins"/>
              <a:sym typeface="Poppins"/>
            </a:endParaRPr>
          </a:p>
        </p:txBody>
      </p:sp>
      <p:pic>
        <p:nvPicPr>
          <p:cNvPr id="191" name="Google Shape;191;p40"/>
          <p:cNvPicPr preferRelativeResize="0"/>
          <p:nvPr/>
        </p:nvPicPr>
        <p:blipFill>
          <a:blip r:embed="rId3">
            <a:alphaModFix/>
          </a:blip>
          <a:stretch>
            <a:fillRect/>
          </a:stretch>
        </p:blipFill>
        <p:spPr>
          <a:xfrm>
            <a:off x="4119275" y="2880475"/>
            <a:ext cx="905450" cy="960175"/>
          </a:xfrm>
          <a:prstGeom prst="rect">
            <a:avLst/>
          </a:prstGeom>
          <a:noFill/>
          <a:ln>
            <a:noFill/>
          </a:ln>
        </p:spPr>
      </p:pic>
      <p:sp>
        <p:nvSpPr>
          <p:cNvPr id="192" name="Google Shape;192;p40"/>
          <p:cNvSpPr txBox="1"/>
          <p:nvPr/>
        </p:nvSpPr>
        <p:spPr>
          <a:xfrm>
            <a:off x="2475025" y="657600"/>
            <a:ext cx="456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900" u="sng">
                <a:solidFill>
                  <a:schemeClr val="accent1"/>
                </a:solidFill>
                <a:latin typeface="Poppins"/>
                <a:ea typeface="Poppins"/>
                <a:cs typeface="Poppins"/>
                <a:sym typeface="Poppins"/>
              </a:rPr>
              <a:t>https://voginworkshop.coret.org/</a:t>
            </a:r>
            <a:endParaRPr sz="1900" u="sng">
              <a:solidFill>
                <a:schemeClr val="accen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19100" y="247651"/>
            <a:ext cx="8145946" cy="738633"/>
          </a:xfrm>
          <a:prstGeom prst="rect">
            <a:avLst/>
          </a:prstGeom>
          <a:noFill/>
          <a:ln>
            <a:noFill/>
          </a:ln>
        </p:spPr>
        <p:txBody>
          <a:bodyPr spcFirstLastPara="1" wrap="square" lIns="91425" tIns="91425" rIns="91425" bIns="91425" anchor="t" anchorCtr="0">
            <a:spAutoFit/>
          </a:bodyPr>
          <a:lstStyle/>
          <a:p>
            <a:r>
              <a:rPr lang="nl-NL" sz="1800" b="1" dirty="0">
                <a:solidFill>
                  <a:schemeClr val="bg2"/>
                </a:solidFill>
                <a:latin typeface="Roboto"/>
                <a:ea typeface="Roboto"/>
                <a:cs typeface="Roboto"/>
                <a:sym typeface="Roboto"/>
              </a:rPr>
              <a:t>Overzicht van terminologiebronnen ontsloten via het Termennetwerk</a:t>
            </a:r>
            <a:endParaRPr sz="1800" b="1" dirty="0">
              <a:solidFill>
                <a:schemeClr val="bg2"/>
              </a:solidFill>
              <a:latin typeface="Roboto"/>
              <a:ea typeface="Roboto"/>
              <a:cs typeface="Roboto"/>
              <a:sym typeface="Roboto"/>
            </a:endParaRPr>
          </a:p>
          <a:p>
            <a:endParaRPr sz="1800" b="1" dirty="0">
              <a:latin typeface="Roboto"/>
              <a:ea typeface="Roboto"/>
              <a:cs typeface="Roboto"/>
              <a:sym typeface="Roboto"/>
            </a:endParaRPr>
          </a:p>
        </p:txBody>
      </p:sp>
      <p:grpSp>
        <p:nvGrpSpPr>
          <p:cNvPr id="6" name="Groep 5">
            <a:extLst>
              <a:ext uri="{FF2B5EF4-FFF2-40B4-BE49-F238E27FC236}">
                <a16:creationId xmlns:a16="http://schemas.microsoft.com/office/drawing/2014/main" id="{F60FC82E-5C62-7155-F286-9A4D62D0880A}"/>
              </a:ext>
            </a:extLst>
          </p:cNvPr>
          <p:cNvGrpSpPr/>
          <p:nvPr/>
        </p:nvGrpSpPr>
        <p:grpSpPr>
          <a:xfrm>
            <a:off x="870846" y="758978"/>
            <a:ext cx="3701154" cy="4249250"/>
            <a:chOff x="484495" y="1002258"/>
            <a:chExt cx="3503844" cy="4382636"/>
          </a:xfrm>
        </p:grpSpPr>
        <p:pic>
          <p:nvPicPr>
            <p:cNvPr id="3" name="Afbeelding 2">
              <a:extLst>
                <a:ext uri="{FF2B5EF4-FFF2-40B4-BE49-F238E27FC236}">
                  <a16:creationId xmlns:a16="http://schemas.microsoft.com/office/drawing/2014/main" id="{5C30A9C0-0EC3-5293-27BB-DE2F77F88E00}"/>
                </a:ext>
              </a:extLst>
            </p:cNvPr>
            <p:cNvPicPr>
              <a:picLocks noChangeAspect="1"/>
            </p:cNvPicPr>
            <p:nvPr/>
          </p:nvPicPr>
          <p:blipFill rotWithShape="1">
            <a:blip r:embed="rId3"/>
            <a:srcRect l="42687" t="55470" r="33209" b="5050"/>
            <a:stretch/>
          </p:blipFill>
          <p:spPr>
            <a:xfrm>
              <a:off x="484495" y="1002258"/>
              <a:ext cx="3486680" cy="2191318"/>
            </a:xfrm>
            <a:prstGeom prst="rect">
              <a:avLst/>
            </a:prstGeom>
          </p:spPr>
        </p:pic>
        <p:pic>
          <p:nvPicPr>
            <p:cNvPr id="5" name="Afbeelding 4">
              <a:extLst>
                <a:ext uri="{FF2B5EF4-FFF2-40B4-BE49-F238E27FC236}">
                  <a16:creationId xmlns:a16="http://schemas.microsoft.com/office/drawing/2014/main" id="{5B25152B-5091-8D0B-534A-DBF052244249}"/>
                </a:ext>
              </a:extLst>
            </p:cNvPr>
            <p:cNvPicPr>
              <a:picLocks noChangeAspect="1"/>
            </p:cNvPicPr>
            <p:nvPr/>
          </p:nvPicPr>
          <p:blipFill rotWithShape="1">
            <a:blip r:embed="rId4"/>
            <a:srcRect l="42836" t="54763" r="32985" b="5828"/>
            <a:stretch/>
          </p:blipFill>
          <p:spPr>
            <a:xfrm>
              <a:off x="484495" y="3193576"/>
              <a:ext cx="3503844" cy="2191318"/>
            </a:xfrm>
            <a:prstGeom prst="rect">
              <a:avLst/>
            </a:prstGeom>
          </p:spPr>
        </p:pic>
      </p:grpSp>
      <p:grpSp>
        <p:nvGrpSpPr>
          <p:cNvPr id="11" name="Groep 10">
            <a:extLst>
              <a:ext uri="{FF2B5EF4-FFF2-40B4-BE49-F238E27FC236}">
                <a16:creationId xmlns:a16="http://schemas.microsoft.com/office/drawing/2014/main" id="{8CA2B0F9-1E89-00DD-2670-DED2816DB48B}"/>
              </a:ext>
            </a:extLst>
          </p:cNvPr>
          <p:cNvGrpSpPr/>
          <p:nvPr/>
        </p:nvGrpSpPr>
        <p:grpSpPr>
          <a:xfrm>
            <a:off x="4655890" y="1002259"/>
            <a:ext cx="4298919" cy="3893590"/>
            <a:chOff x="4469642" y="1002258"/>
            <a:chExt cx="3544079" cy="3362183"/>
          </a:xfrm>
        </p:grpSpPr>
        <p:pic>
          <p:nvPicPr>
            <p:cNvPr id="8" name="Afbeelding 7">
              <a:extLst>
                <a:ext uri="{FF2B5EF4-FFF2-40B4-BE49-F238E27FC236}">
                  <a16:creationId xmlns:a16="http://schemas.microsoft.com/office/drawing/2014/main" id="{12DFE4D0-E501-5212-C7D8-C3A5C090D95A}"/>
                </a:ext>
              </a:extLst>
            </p:cNvPr>
            <p:cNvPicPr>
              <a:picLocks noChangeAspect="1"/>
            </p:cNvPicPr>
            <p:nvPr/>
          </p:nvPicPr>
          <p:blipFill rotWithShape="1">
            <a:blip r:embed="rId5"/>
            <a:srcRect l="42537" t="55859" r="33060" b="4915"/>
            <a:stretch/>
          </p:blipFill>
          <p:spPr>
            <a:xfrm>
              <a:off x="4469642" y="1002258"/>
              <a:ext cx="3289111" cy="2095784"/>
            </a:xfrm>
            <a:prstGeom prst="rect">
              <a:avLst/>
            </a:prstGeom>
          </p:spPr>
        </p:pic>
        <p:pic>
          <p:nvPicPr>
            <p:cNvPr id="10" name="Afbeelding 9">
              <a:extLst>
                <a:ext uri="{FF2B5EF4-FFF2-40B4-BE49-F238E27FC236}">
                  <a16:creationId xmlns:a16="http://schemas.microsoft.com/office/drawing/2014/main" id="{1043A922-ABB2-0D29-565C-5EB79260B2B2}"/>
                </a:ext>
              </a:extLst>
            </p:cNvPr>
            <p:cNvPicPr>
              <a:picLocks noChangeAspect="1"/>
            </p:cNvPicPr>
            <p:nvPr/>
          </p:nvPicPr>
          <p:blipFill rotWithShape="1">
            <a:blip r:embed="rId6"/>
            <a:srcRect l="42836" t="72390" r="33209" b="5269"/>
            <a:stretch/>
          </p:blipFill>
          <p:spPr>
            <a:xfrm>
              <a:off x="4524232" y="3115671"/>
              <a:ext cx="3489489" cy="124877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Techniek van het Termennetwerk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8A231F67-35B6-8941-62AC-EE62E3988355}"/>
              </a:ext>
            </a:extLst>
          </p:cNvPr>
          <p:cNvPicPr>
            <a:picLocks noChangeAspect="1"/>
          </p:cNvPicPr>
          <p:nvPr/>
        </p:nvPicPr>
        <p:blipFill>
          <a:blip r:embed="rId4"/>
          <a:stretch>
            <a:fillRect/>
          </a:stretch>
        </p:blipFill>
        <p:spPr>
          <a:xfrm>
            <a:off x="0" y="470772"/>
            <a:ext cx="9144000" cy="420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p:nvPr/>
        </p:nvSpPr>
        <p:spPr>
          <a:xfrm>
            <a:off x="4001550" y="107240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5" name="Google Shape;375;p59"/>
          <p:cNvSpPr/>
          <p:nvPr/>
        </p:nvSpPr>
        <p:spPr>
          <a:xfrm>
            <a:off x="3876150" y="12031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cxnSp>
        <p:nvCxnSpPr>
          <p:cNvPr id="376" name="Google Shape;376;p59"/>
          <p:cNvCxnSpPr/>
          <p:nvPr/>
        </p:nvCxnSpPr>
        <p:spPr>
          <a:xfrm>
            <a:off x="847725" y="2562225"/>
            <a:ext cx="7381800" cy="47700"/>
          </a:xfrm>
          <a:prstGeom prst="straightConnector1">
            <a:avLst/>
          </a:prstGeom>
          <a:noFill/>
          <a:ln w="9525" cap="flat" cmpd="sng">
            <a:solidFill>
              <a:schemeClr val="dk2"/>
            </a:solidFill>
            <a:prstDash val="dot"/>
            <a:round/>
            <a:headEnd type="none" w="med" len="med"/>
            <a:tailEnd type="none" w="med" len="med"/>
          </a:ln>
        </p:spPr>
      </p:cxnSp>
      <p:cxnSp>
        <p:nvCxnSpPr>
          <p:cNvPr id="377" name="Google Shape;377;p59"/>
          <p:cNvCxnSpPr>
            <a:stCxn id="378" idx="2"/>
            <a:endCxn id="379" idx="0"/>
          </p:cNvCxnSpPr>
          <p:nvPr/>
        </p:nvCxnSpPr>
        <p:spPr>
          <a:xfrm rot="5400000">
            <a:off x="3414750" y="2112000"/>
            <a:ext cx="419100" cy="18954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0" name="Google Shape;380;p59"/>
          <p:cNvCxnSpPr>
            <a:stCxn id="378" idx="2"/>
            <a:endCxn id="381" idx="0"/>
          </p:cNvCxnSpPr>
          <p:nvPr/>
        </p:nvCxnSpPr>
        <p:spPr>
          <a:xfrm rot="-5400000" flipH="1">
            <a:off x="4362750" y="3059400"/>
            <a:ext cx="419100" cy="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2" name="Google Shape;382;p59"/>
          <p:cNvCxnSpPr>
            <a:stCxn id="378" idx="2"/>
            <a:endCxn id="383" idx="0"/>
          </p:cNvCxnSpPr>
          <p:nvPr/>
        </p:nvCxnSpPr>
        <p:spPr>
          <a:xfrm rot="-5400000" flipH="1">
            <a:off x="5310300" y="2111850"/>
            <a:ext cx="419100" cy="1895700"/>
          </a:xfrm>
          <a:prstGeom prst="curvedConnector3">
            <a:avLst>
              <a:gd name="adj1" fmla="val 50000"/>
            </a:avLst>
          </a:prstGeom>
          <a:noFill/>
          <a:ln w="9525" cap="flat" cmpd="sng">
            <a:solidFill>
              <a:schemeClr val="dk1"/>
            </a:solidFill>
            <a:prstDash val="solid"/>
            <a:round/>
            <a:headEnd type="none" w="med" len="med"/>
            <a:tailEnd type="triangle" w="med" len="med"/>
          </a:ln>
        </p:spPr>
      </p:cxnSp>
      <p:sp>
        <p:nvSpPr>
          <p:cNvPr id="381" name="Google Shape;381;p59"/>
          <p:cNvSpPr/>
          <p:nvPr/>
        </p:nvSpPr>
        <p:spPr>
          <a:xfrm>
            <a:off x="375000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Cultuurhistorische Thesaurus</a:t>
            </a:r>
            <a:endParaRPr sz="1200">
              <a:solidFill>
                <a:schemeClr val="lt1"/>
              </a:solidFill>
              <a:latin typeface="Roboto"/>
              <a:ea typeface="Roboto"/>
              <a:cs typeface="Roboto"/>
              <a:sym typeface="Roboto"/>
            </a:endParaRPr>
          </a:p>
        </p:txBody>
      </p:sp>
      <p:sp>
        <p:nvSpPr>
          <p:cNvPr id="383" name="Google Shape;383;p59"/>
          <p:cNvSpPr/>
          <p:nvPr/>
        </p:nvSpPr>
        <p:spPr>
          <a:xfrm>
            <a:off x="56455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WO2-thesaurus</a:t>
            </a:r>
            <a:endParaRPr sz="1200">
              <a:solidFill>
                <a:schemeClr val="lt1"/>
              </a:solidFill>
              <a:latin typeface="Roboto"/>
              <a:ea typeface="Roboto"/>
              <a:cs typeface="Roboto"/>
              <a:sym typeface="Roboto"/>
            </a:endParaRPr>
          </a:p>
        </p:txBody>
      </p:sp>
      <p:sp>
        <p:nvSpPr>
          <p:cNvPr id="379" name="Google Shape;379;p59"/>
          <p:cNvSpPr/>
          <p:nvPr/>
        </p:nvSpPr>
        <p:spPr>
          <a:xfrm>
            <a:off x="18544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Art &amp; Architecture Thesaurus (AAT)</a:t>
            </a:r>
            <a:endParaRPr sz="1200">
              <a:solidFill>
                <a:schemeClr val="lt1"/>
              </a:solidFill>
              <a:latin typeface="Roboto"/>
              <a:ea typeface="Roboto"/>
              <a:cs typeface="Roboto"/>
              <a:sym typeface="Roboto"/>
            </a:endParaRPr>
          </a:p>
        </p:txBody>
      </p:sp>
      <p:sp>
        <p:nvSpPr>
          <p:cNvPr id="384" name="Google Shape;384;p59"/>
          <p:cNvSpPr/>
          <p:nvPr/>
        </p:nvSpPr>
        <p:spPr>
          <a:xfrm>
            <a:off x="3750000" y="13174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8" name="Google Shape;378;p59"/>
          <p:cNvSpPr/>
          <p:nvPr/>
        </p:nvSpPr>
        <p:spPr>
          <a:xfrm>
            <a:off x="3750000" y="2293350"/>
            <a:ext cx="1644000" cy="556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b="1">
                <a:latin typeface="Roboto"/>
                <a:ea typeface="Roboto"/>
                <a:cs typeface="Roboto"/>
                <a:sym typeface="Roboto"/>
              </a:rPr>
              <a:t>Termennetwerk</a:t>
            </a:r>
            <a:endParaRPr sz="1200" b="1">
              <a:latin typeface="Roboto"/>
              <a:ea typeface="Roboto"/>
              <a:cs typeface="Roboto"/>
              <a:sym typeface="Roboto"/>
            </a:endParaRPr>
          </a:p>
        </p:txBody>
      </p:sp>
      <p:cxnSp>
        <p:nvCxnSpPr>
          <p:cNvPr id="385" name="Google Shape;385;p59"/>
          <p:cNvCxnSpPr>
            <a:stCxn id="384" idx="2"/>
            <a:endCxn id="378" idx="0"/>
          </p:cNvCxnSpPr>
          <p:nvPr/>
        </p:nvCxnSpPr>
        <p:spPr>
          <a:xfrm>
            <a:off x="4572000" y="1874250"/>
            <a:ext cx="0" cy="419100"/>
          </a:xfrm>
          <a:prstGeom prst="straightConnector1">
            <a:avLst/>
          </a:prstGeom>
          <a:noFill/>
          <a:ln w="9525" cap="flat" cmpd="sng">
            <a:solidFill>
              <a:schemeClr val="dk1"/>
            </a:solidFill>
            <a:prstDash val="solid"/>
            <a:round/>
            <a:headEnd type="none" w="med" len="med"/>
            <a:tailEnd type="triangle" w="med" len="med"/>
          </a:ln>
        </p:spPr>
      </p:cxnSp>
      <p:sp>
        <p:nvSpPr>
          <p:cNvPr id="386" name="Google Shape;386;p59"/>
          <p:cNvSpPr/>
          <p:nvPr/>
        </p:nvSpPr>
        <p:spPr>
          <a:xfrm>
            <a:off x="28023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5</a:t>
            </a:r>
            <a:endParaRPr sz="1200">
              <a:solidFill>
                <a:schemeClr val="lt1"/>
              </a:solidFill>
              <a:latin typeface="Roboto"/>
              <a:ea typeface="Roboto"/>
              <a:cs typeface="Roboto"/>
              <a:sym typeface="Roboto"/>
            </a:endParaRPr>
          </a:p>
        </p:txBody>
      </p:sp>
      <p:sp>
        <p:nvSpPr>
          <p:cNvPr id="387" name="Google Shape;387;p59"/>
          <p:cNvSpPr/>
          <p:nvPr/>
        </p:nvSpPr>
        <p:spPr>
          <a:xfrm>
            <a:off x="46978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6</a:t>
            </a:r>
            <a:endParaRPr sz="1200">
              <a:solidFill>
                <a:schemeClr val="lt1"/>
              </a:solidFill>
              <a:latin typeface="Roboto"/>
              <a:ea typeface="Roboto"/>
              <a:cs typeface="Roboto"/>
              <a:sym typeface="Roboto"/>
            </a:endParaRPr>
          </a:p>
        </p:txBody>
      </p:sp>
      <p:sp>
        <p:nvSpPr>
          <p:cNvPr id="388" name="Google Shape;388;p59"/>
          <p:cNvSpPr/>
          <p:nvPr/>
        </p:nvSpPr>
        <p:spPr>
          <a:xfrm>
            <a:off x="9067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4</a:t>
            </a:r>
            <a:endParaRPr sz="1200">
              <a:solidFill>
                <a:schemeClr val="lt1"/>
              </a:solidFill>
              <a:latin typeface="Roboto"/>
              <a:ea typeface="Roboto"/>
              <a:cs typeface="Roboto"/>
              <a:sym typeface="Roboto"/>
            </a:endParaRPr>
          </a:p>
        </p:txBody>
      </p:sp>
      <p:sp>
        <p:nvSpPr>
          <p:cNvPr id="389" name="Google Shape;389;p59"/>
          <p:cNvSpPr/>
          <p:nvPr/>
        </p:nvSpPr>
        <p:spPr>
          <a:xfrm>
            <a:off x="65934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7</a:t>
            </a:r>
            <a:endParaRPr sz="1200">
              <a:solidFill>
                <a:schemeClr val="lt1"/>
              </a:solidFill>
              <a:latin typeface="Roboto"/>
              <a:ea typeface="Roboto"/>
              <a:cs typeface="Roboto"/>
              <a:sym typeface="Roboto"/>
            </a:endParaRPr>
          </a:p>
        </p:txBody>
      </p:sp>
      <p:sp>
        <p:nvSpPr>
          <p:cNvPr id="390" name="Google Shape;390;p59"/>
          <p:cNvSpPr/>
          <p:nvPr/>
        </p:nvSpPr>
        <p:spPr>
          <a:xfrm>
            <a:off x="375030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9</a:t>
            </a:r>
            <a:endParaRPr sz="1200">
              <a:solidFill>
                <a:schemeClr val="lt1"/>
              </a:solidFill>
              <a:latin typeface="Roboto"/>
              <a:ea typeface="Roboto"/>
              <a:cs typeface="Roboto"/>
              <a:sym typeface="Roboto"/>
            </a:endParaRPr>
          </a:p>
        </p:txBody>
      </p:sp>
      <p:sp>
        <p:nvSpPr>
          <p:cNvPr id="391" name="Google Shape;391;p59"/>
          <p:cNvSpPr/>
          <p:nvPr/>
        </p:nvSpPr>
        <p:spPr>
          <a:xfrm>
            <a:off x="56458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10</a:t>
            </a:r>
            <a:endParaRPr sz="1200">
              <a:solidFill>
                <a:schemeClr val="lt1"/>
              </a:solidFill>
              <a:latin typeface="Roboto"/>
              <a:ea typeface="Roboto"/>
              <a:cs typeface="Roboto"/>
              <a:sym typeface="Roboto"/>
            </a:endParaRPr>
          </a:p>
        </p:txBody>
      </p:sp>
      <p:sp>
        <p:nvSpPr>
          <p:cNvPr id="392" name="Google Shape;392;p59"/>
          <p:cNvSpPr/>
          <p:nvPr/>
        </p:nvSpPr>
        <p:spPr>
          <a:xfrm>
            <a:off x="18547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8</a:t>
            </a:r>
            <a:endParaRPr sz="1200">
              <a:solidFill>
                <a:schemeClr val="lt1"/>
              </a:solidFill>
              <a:latin typeface="Roboto"/>
              <a:ea typeface="Roboto"/>
              <a:cs typeface="Roboto"/>
              <a:sym typeface="Roboto"/>
            </a:endParaRPr>
          </a:p>
        </p:txBody>
      </p:sp>
      <p:sp>
        <p:nvSpPr>
          <p:cNvPr id="393" name="Google Shape;393;p59"/>
          <p:cNvSpPr txBox="1"/>
          <p:nvPr/>
        </p:nvSpPr>
        <p:spPr>
          <a:xfrm rot="2507">
            <a:off x="1568400" y="2850600"/>
            <a:ext cx="12339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DC Terms, GVP, SKOS, SKOS-XL</a:t>
            </a:r>
            <a:endParaRPr sz="1000" i="1">
              <a:solidFill>
                <a:schemeClr val="dk2"/>
              </a:solidFill>
              <a:latin typeface="Roboto"/>
              <a:ea typeface="Roboto"/>
              <a:cs typeface="Roboto"/>
              <a:sym typeface="Roboto"/>
            </a:endParaRPr>
          </a:p>
        </p:txBody>
      </p:sp>
      <p:sp>
        <p:nvSpPr>
          <p:cNvPr id="394" name="Google Shape;394;p59"/>
          <p:cNvSpPr txBox="1"/>
          <p:nvPr/>
        </p:nvSpPr>
        <p:spPr>
          <a:xfrm rot="2082">
            <a:off x="3636575" y="2978825"/>
            <a:ext cx="9906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Schema.org</a:t>
            </a:r>
            <a:endParaRPr sz="1000" i="1">
              <a:solidFill>
                <a:schemeClr val="dk2"/>
              </a:solidFill>
              <a:latin typeface="Roboto"/>
              <a:ea typeface="Roboto"/>
              <a:cs typeface="Roboto"/>
              <a:sym typeface="Roboto"/>
            </a:endParaRPr>
          </a:p>
        </p:txBody>
      </p:sp>
      <p:sp>
        <p:nvSpPr>
          <p:cNvPr id="395" name="Google Shape;395;p59"/>
          <p:cNvSpPr txBox="1"/>
          <p:nvPr/>
        </p:nvSpPr>
        <p:spPr>
          <a:xfrm rot="2510">
            <a:off x="5997974" y="285060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6" name="Google Shape;396;p59"/>
          <p:cNvSpPr txBox="1"/>
          <p:nvPr/>
        </p:nvSpPr>
        <p:spPr>
          <a:xfrm rot="2510">
            <a:off x="3876149" y="193635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7" name="Google Shape;397;p59"/>
          <p:cNvSpPr txBox="1"/>
          <p:nvPr/>
        </p:nvSpPr>
        <p:spPr>
          <a:xfrm>
            <a:off x="5997975" y="2003100"/>
            <a:ext cx="22719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GraphQL</a:t>
            </a:r>
            <a:endParaRPr sz="1000" b="1">
              <a:solidFill>
                <a:srgbClr val="FF0000"/>
              </a:solidFill>
              <a:latin typeface="Roboto"/>
              <a:ea typeface="Roboto"/>
              <a:cs typeface="Roboto"/>
              <a:sym typeface="Roboto"/>
            </a:endParaRPr>
          </a:p>
          <a:p>
            <a:pPr marL="0" lvl="0" indent="0" algn="r" rtl="0">
              <a:spcBef>
                <a:spcPts val="0"/>
              </a:spcBef>
              <a:spcAft>
                <a:spcPts val="0"/>
              </a:spcAft>
              <a:buNone/>
            </a:pPr>
            <a:r>
              <a:rPr lang="nl-NL" sz="1000" b="1">
                <a:solidFill>
                  <a:srgbClr val="FF0000"/>
                </a:solidFill>
                <a:latin typeface="Roboto"/>
                <a:ea typeface="Roboto"/>
                <a:cs typeface="Roboto"/>
                <a:sym typeface="Roboto"/>
              </a:rPr>
              <a:t>(Reconciliation Service API)</a:t>
            </a:r>
            <a:endParaRPr sz="1000" b="1">
              <a:solidFill>
                <a:srgbClr val="FF0000"/>
              </a:solidFill>
              <a:latin typeface="Roboto"/>
              <a:ea typeface="Roboto"/>
              <a:cs typeface="Roboto"/>
              <a:sym typeface="Roboto"/>
            </a:endParaRPr>
          </a:p>
        </p:txBody>
      </p:sp>
      <p:sp>
        <p:nvSpPr>
          <p:cNvPr id="398" name="Google Shape;398;p59"/>
          <p:cNvSpPr txBox="1"/>
          <p:nvPr/>
        </p:nvSpPr>
        <p:spPr>
          <a:xfrm>
            <a:off x="7403175" y="2676450"/>
            <a:ext cx="866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SPARQL</a:t>
            </a:r>
            <a:endParaRPr sz="1000" b="1">
              <a:solidFill>
                <a:srgbClr val="FF0000"/>
              </a:solidFill>
              <a:latin typeface="Roboto"/>
              <a:ea typeface="Roboto"/>
              <a:cs typeface="Roboto"/>
              <a:sym typeface="Roboto"/>
            </a:endParaRPr>
          </a:p>
        </p:txBody>
      </p:sp>
      <p:sp>
        <p:nvSpPr>
          <p:cNvPr id="399" name="Google Shape;399;p59"/>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Een tool (API) voor leveranciers</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1"/>
                                        </p:tgtEl>
                                        <p:attrNameLst>
                                          <p:attrName>style.visibility</p:attrName>
                                        </p:attrNameLst>
                                      </p:cBhvr>
                                      <p:to>
                                        <p:strVal val="visible"/>
                                      </p:to>
                                    </p:set>
                                    <p:animEffect transition="in" filter="fade">
                                      <p:cBhvr>
                                        <p:cTn id="16" dur="1000"/>
                                        <p:tgtEl>
                                          <p:spTgt spid="381"/>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10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10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10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390"/>
                                        </p:tgtEl>
                                        <p:attrNameLst>
                                          <p:attrName>style.visibility</p:attrName>
                                        </p:attrNameLst>
                                      </p:cBhvr>
                                      <p:to>
                                        <p:strVal val="visible"/>
                                      </p:to>
                                    </p:set>
                                    <p:animEffect transition="in" filter="fade">
                                      <p:cBhvr>
                                        <p:cTn id="37" dur="1000"/>
                                        <p:tgtEl>
                                          <p:spTgt spid="390"/>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5"/>
                                        </p:tgtEl>
                                        <p:attrNameLst>
                                          <p:attrName>style.visibility</p:attrName>
                                        </p:attrNameLst>
                                      </p:cBhvr>
                                      <p:to>
                                        <p:strVal val="visible"/>
                                      </p:to>
                                    </p:set>
                                    <p:animEffect transition="in" filter="fade">
                                      <p:cBhvr>
                                        <p:cTn id="48" dur="1000"/>
                                        <p:tgtEl>
                                          <p:spTgt spid="395"/>
                                        </p:tgtEl>
                                      </p:cBhvr>
                                    </p:animEffect>
                                  </p:childTnLst>
                                </p:cTn>
                              </p:par>
                              <p:par>
                                <p:cTn id="49" presetID="10" presetClass="entr" presetSubtype="0" fill="hold" nodeType="withEffect">
                                  <p:stCondLst>
                                    <p:cond delay="0"/>
                                  </p:stCondLst>
                                  <p:childTnLst>
                                    <p:set>
                                      <p:cBhvr>
                                        <p:cTn id="50" dur="1" fill="hold">
                                          <p:stCondLst>
                                            <p:cond delay="0"/>
                                          </p:stCondLst>
                                        </p:cTn>
                                        <p:tgtEl>
                                          <p:spTgt spid="393"/>
                                        </p:tgtEl>
                                        <p:attrNameLst>
                                          <p:attrName>style.visibility</p:attrName>
                                        </p:attrNameLst>
                                      </p:cBhvr>
                                      <p:to>
                                        <p:strVal val="visible"/>
                                      </p:to>
                                    </p:set>
                                    <p:animEffect transition="in" filter="fade">
                                      <p:cBhvr>
                                        <p:cTn id="51" dur="1000"/>
                                        <p:tgtEl>
                                          <p:spTgt spid="393"/>
                                        </p:tgtEl>
                                      </p:cBhvr>
                                    </p:animEffect>
                                  </p:childTnLst>
                                </p:cTn>
                              </p:par>
                              <p:par>
                                <p:cTn id="52" presetID="10" presetClass="entr" presetSubtype="0" fill="hold" nodeType="withEffect">
                                  <p:stCondLst>
                                    <p:cond delay="0"/>
                                  </p:stCondLst>
                                  <p:childTnLst>
                                    <p:set>
                                      <p:cBhvr>
                                        <p:cTn id="53" dur="1" fill="hold">
                                          <p:stCondLst>
                                            <p:cond delay="0"/>
                                          </p:stCondLst>
                                        </p:cTn>
                                        <p:tgtEl>
                                          <p:spTgt spid="394"/>
                                        </p:tgtEl>
                                        <p:attrNameLst>
                                          <p:attrName>style.visibility</p:attrName>
                                        </p:attrNameLst>
                                      </p:cBhvr>
                                      <p:to>
                                        <p:strVal val="visible"/>
                                      </p:to>
                                    </p:set>
                                    <p:animEffect transition="in" filter="fade">
                                      <p:cBhvr>
                                        <p:cTn id="54" dur="1000"/>
                                        <p:tgtEl>
                                          <p:spTgt spid="3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6"/>
                                        </p:tgtEl>
                                        <p:attrNameLst>
                                          <p:attrName>style.visibility</p:attrName>
                                        </p:attrNameLst>
                                      </p:cBhvr>
                                      <p:to>
                                        <p:strVal val="visible"/>
                                      </p:to>
                                    </p:set>
                                    <p:animEffect transition="in" filter="fade">
                                      <p:cBhvr>
                                        <p:cTn id="59" dur="1000"/>
                                        <p:tgtEl>
                                          <p:spTgt spid="39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8"/>
                                        </p:tgtEl>
                                        <p:attrNameLst>
                                          <p:attrName>style.visibility</p:attrName>
                                        </p:attrNameLst>
                                      </p:cBhvr>
                                      <p:to>
                                        <p:strVal val="visible"/>
                                      </p:to>
                                    </p:set>
                                    <p:animEffect transition="in" filter="fade">
                                      <p:cBhvr>
                                        <p:cTn id="64" dur="1000"/>
                                        <p:tgtEl>
                                          <p:spTgt spid="39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7"/>
                                        </p:tgtEl>
                                        <p:attrNameLst>
                                          <p:attrName>style.visibility</p:attrName>
                                        </p:attrNameLst>
                                      </p:cBhvr>
                                      <p:to>
                                        <p:strVal val="visible"/>
                                      </p:to>
                                    </p:set>
                                    <p:animEffect transition="in" filter="fade">
                                      <p:cBhvr>
                                        <p:cTn id="69"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152400" y="533400"/>
            <a:ext cx="4649426" cy="3371849"/>
          </a:xfrm>
          <a:prstGeom prst="rect">
            <a:avLst/>
          </a:prstGeom>
          <a:noFill/>
          <a:ln>
            <a:noFill/>
          </a:ln>
        </p:spPr>
      </p:pic>
      <p:pic>
        <p:nvPicPr>
          <p:cNvPr id="405" name="Google Shape;405;p60"/>
          <p:cNvPicPr preferRelativeResize="0"/>
          <p:nvPr/>
        </p:nvPicPr>
        <p:blipFill>
          <a:blip r:embed="rId4">
            <a:alphaModFix/>
          </a:blip>
          <a:stretch>
            <a:fillRect/>
          </a:stretch>
        </p:blipFill>
        <p:spPr>
          <a:xfrm>
            <a:off x="4801825" y="605327"/>
            <a:ext cx="4342174" cy="5880723"/>
          </a:xfrm>
          <a:prstGeom prst="rect">
            <a:avLst/>
          </a:prstGeom>
          <a:noFill/>
          <a:ln>
            <a:noFill/>
          </a:ln>
        </p:spPr>
      </p:pic>
      <p:sp>
        <p:nvSpPr>
          <p:cNvPr id="406" name="Google Shape;406;p60"/>
          <p:cNvSpPr txBox="1"/>
          <p:nvPr/>
        </p:nvSpPr>
        <p:spPr>
          <a:xfrm>
            <a:off x="0" y="0"/>
            <a:ext cx="9144000" cy="533400"/>
          </a:xfrm>
          <a:prstGeom prst="rect">
            <a:avLst/>
          </a:prstGeom>
          <a:noFill/>
          <a:ln>
            <a:noFill/>
          </a:ln>
        </p:spPr>
        <p:txBody>
          <a:bodyPr spcFirstLastPara="1" wrap="square" lIns="91425" tIns="180000" rIns="91425" bIns="91425" anchor="t" anchorCtr="0">
            <a:no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GraphQL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2"/>
          <p:cNvPicPr preferRelativeResize="0"/>
          <p:nvPr/>
        </p:nvPicPr>
        <p:blipFill>
          <a:blip r:embed="rId3">
            <a:alphaModFix/>
          </a:blip>
          <a:stretch>
            <a:fillRect/>
          </a:stretch>
        </p:blipFill>
        <p:spPr>
          <a:xfrm>
            <a:off x="926400" y="1711875"/>
            <a:ext cx="4246525" cy="3277775"/>
          </a:xfrm>
          <a:prstGeom prst="rect">
            <a:avLst/>
          </a:prstGeom>
          <a:noFill/>
          <a:ln>
            <a:noFill/>
          </a:ln>
        </p:spPr>
      </p:pic>
      <p:pic>
        <p:nvPicPr>
          <p:cNvPr id="418" name="Google Shape;418;p62"/>
          <p:cNvPicPr preferRelativeResize="0"/>
          <p:nvPr/>
        </p:nvPicPr>
        <p:blipFill>
          <a:blip r:embed="rId4">
            <a:alphaModFix/>
          </a:blip>
          <a:stretch>
            <a:fillRect/>
          </a:stretch>
        </p:blipFill>
        <p:spPr>
          <a:xfrm>
            <a:off x="4030225" y="1188425"/>
            <a:ext cx="4690774" cy="1836925"/>
          </a:xfrm>
          <a:prstGeom prst="rect">
            <a:avLst/>
          </a:prstGeom>
          <a:noFill/>
          <a:ln>
            <a:noFill/>
          </a:ln>
        </p:spPr>
      </p:pic>
      <p:sp>
        <p:nvSpPr>
          <p:cNvPr id="419" name="Google Shape;419;p62"/>
          <p:cNvSpPr txBox="1">
            <a:spLocks noGrp="1"/>
          </p:cNvSpPr>
          <p:nvPr>
            <p:ph type="title"/>
          </p:nvPr>
        </p:nvSpPr>
        <p:spPr>
          <a:xfrm>
            <a:off x="0" y="0"/>
            <a:ext cx="9144000" cy="477000"/>
          </a:xfrm>
          <a:prstGeom prst="rect">
            <a:avLst/>
          </a:prstGeom>
        </p:spPr>
        <p:txBody>
          <a:bodyPr spcFirstLastPara="1" wrap="square" lIns="91425" tIns="180000" rIns="91425" bIns="91425" anchor="t" anchorCtr="0">
            <a:noAutofit/>
          </a:bodyPr>
          <a:lstStyle/>
          <a:p>
            <a:pPr marL="0" marR="0" lvl="0" indent="0" algn="ctr" rtl="0">
              <a:lnSpc>
                <a:spcPct val="100000"/>
              </a:lnSpc>
              <a:spcBef>
                <a:spcPts val="0"/>
              </a:spcBef>
              <a:spcAft>
                <a:spcPts val="0"/>
              </a:spcAft>
              <a:buNone/>
            </a:pPr>
            <a:r>
              <a:rPr lang="nl-NL" b="0"/>
              <a:t>Standaardiseren op één beschrijvingsformaat: SKOS</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7"/>
          <p:cNvPicPr preferRelativeResize="0"/>
          <p:nvPr/>
        </p:nvPicPr>
        <p:blipFill rotWithShape="1">
          <a:blip r:embed="rId3">
            <a:alphaModFix/>
          </a:blip>
          <a:srcRect t="18824" r="2647"/>
          <a:stretch/>
        </p:blipFill>
        <p:spPr>
          <a:xfrm>
            <a:off x="0" y="689321"/>
            <a:ext cx="9143999" cy="5436230"/>
          </a:xfrm>
          <a:prstGeom prst="rect">
            <a:avLst/>
          </a:prstGeom>
          <a:noFill/>
          <a:ln>
            <a:noFill/>
          </a:ln>
        </p:spPr>
      </p:pic>
      <p:sp>
        <p:nvSpPr>
          <p:cNvPr id="455" name="Google Shape;455;p67"/>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Aansluiten van een bron = Maken van een SPARQL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352425" y="585788"/>
            <a:ext cx="8067675" cy="4581525"/>
          </a:xfrm>
          <a:prstGeom prst="rect">
            <a:avLst/>
          </a:prstGeom>
          <a:noFill/>
          <a:ln>
            <a:noFill/>
          </a:ln>
        </p:spPr>
      </p:pic>
      <p:sp>
        <p:nvSpPr>
          <p:cNvPr id="425" name="Google Shape;425;p63"/>
          <p:cNvSpPr txBox="1"/>
          <p:nvPr/>
        </p:nvSpPr>
        <p:spPr>
          <a:xfrm>
            <a:off x="6619875" y="4619625"/>
            <a:ext cx="14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u="sng">
                <a:solidFill>
                  <a:schemeClr val="hlink"/>
                </a:solidFill>
                <a:latin typeface="Roboto"/>
                <a:ea typeface="Roboto"/>
                <a:cs typeface="Roboto"/>
                <a:sym typeface="Roboto"/>
                <a:hlinkClick r:id="rId4"/>
              </a:rPr>
              <a:t>stcn-drukkers.rq</a:t>
            </a:r>
            <a:r>
              <a:rPr lang="nl-NL">
                <a:latin typeface="Roboto"/>
                <a:ea typeface="Roboto"/>
                <a:cs typeface="Roboto"/>
                <a:sym typeface="Roboto"/>
              </a:rPr>
              <a:t> </a:t>
            </a:r>
            <a:endParaRPr>
              <a:latin typeface="Roboto"/>
              <a:ea typeface="Roboto"/>
              <a:cs typeface="Roboto"/>
              <a:sym typeface="Roboto"/>
            </a:endParaRPr>
          </a:p>
        </p:txBody>
      </p:sp>
      <p:cxnSp>
        <p:nvCxnSpPr>
          <p:cNvPr id="426" name="Google Shape;426;p63"/>
          <p:cNvCxnSpPr/>
          <p:nvPr/>
        </p:nvCxnSpPr>
        <p:spPr>
          <a:xfrm>
            <a:off x="3724275" y="38766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7" name="Google Shape;427;p63"/>
          <p:cNvSpPr txBox="1"/>
          <p:nvPr/>
        </p:nvSpPr>
        <p:spPr>
          <a:xfrm>
            <a:off x="4800600" y="3681375"/>
            <a:ext cx="426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“magie” voor optimalisatie per type SPARQL-endpoint</a:t>
            </a:r>
            <a:endParaRPr sz="1300" i="1">
              <a:latin typeface="Roboto"/>
              <a:ea typeface="Roboto"/>
              <a:cs typeface="Roboto"/>
              <a:sym typeface="Roboto"/>
            </a:endParaRPr>
          </a:p>
        </p:txBody>
      </p:sp>
      <p:cxnSp>
        <p:nvCxnSpPr>
          <p:cNvPr id="428" name="Google Shape;428;p63"/>
          <p:cNvCxnSpPr/>
          <p:nvPr/>
        </p:nvCxnSpPr>
        <p:spPr>
          <a:xfrm>
            <a:off x="3800475" y="12858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9" name="Google Shape;429;p63"/>
          <p:cNvSpPr txBox="1"/>
          <p:nvPr/>
        </p:nvSpPr>
        <p:spPr>
          <a:xfrm>
            <a:off x="4876800" y="1090575"/>
            <a:ext cx="403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alles wordt een skos:Concept</a:t>
            </a:r>
            <a:endParaRPr sz="1300" i="1">
              <a:latin typeface="Roboto"/>
              <a:ea typeface="Roboto"/>
              <a:cs typeface="Roboto"/>
              <a:sym typeface="Roboto"/>
            </a:endParaRPr>
          </a:p>
        </p:txBody>
      </p:sp>
      <p:sp>
        <p:nvSpPr>
          <p:cNvPr id="430" name="Google Shape;430;p63"/>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SPARQL query naar de bron</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p:cTn id="18"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Gehele oplossing is open-source</a:t>
            </a:r>
            <a:endParaRPr sz="2000" u="sng">
              <a:solidFill>
                <a:schemeClr val="dk2"/>
              </a:solidFill>
              <a:latin typeface="Poppins Medium"/>
              <a:ea typeface="Poppins Medium"/>
              <a:cs typeface="Poppins Medium"/>
              <a:sym typeface="Poppins Medium"/>
            </a:endParaRPr>
          </a:p>
        </p:txBody>
      </p:sp>
      <p:pic>
        <p:nvPicPr>
          <p:cNvPr id="436" name="Google Shape;436;p64"/>
          <p:cNvPicPr preferRelativeResize="0"/>
          <p:nvPr/>
        </p:nvPicPr>
        <p:blipFill rotWithShape="1">
          <a:blip r:embed="rId3">
            <a:alphaModFix/>
          </a:blip>
          <a:srcRect t="59682" r="2647" b="2802"/>
          <a:stretch/>
        </p:blipFill>
        <p:spPr>
          <a:xfrm>
            <a:off x="0" y="1197962"/>
            <a:ext cx="9143999" cy="3945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6"/>
          <p:cNvPicPr preferRelativeResize="0"/>
          <p:nvPr/>
        </p:nvPicPr>
        <p:blipFill>
          <a:blip r:embed="rId3">
            <a:alphaModFix/>
          </a:blip>
          <a:stretch>
            <a:fillRect/>
          </a:stretch>
        </p:blipFill>
        <p:spPr>
          <a:xfrm>
            <a:off x="108900" y="0"/>
            <a:ext cx="4643953" cy="4975051"/>
          </a:xfrm>
          <a:prstGeom prst="rect">
            <a:avLst/>
          </a:prstGeom>
          <a:noFill/>
          <a:ln>
            <a:noFill/>
          </a:ln>
        </p:spPr>
      </p:pic>
      <p:pic>
        <p:nvPicPr>
          <p:cNvPr id="449" name="Google Shape;449;p66"/>
          <p:cNvPicPr preferRelativeResize="0"/>
          <p:nvPr/>
        </p:nvPicPr>
        <p:blipFill>
          <a:blip r:embed="rId4">
            <a:alphaModFix/>
          </a:blip>
          <a:stretch>
            <a:fillRect/>
          </a:stretch>
        </p:blipFill>
        <p:spPr>
          <a:xfrm>
            <a:off x="1620400" y="2479500"/>
            <a:ext cx="7334250" cy="24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Waarom het Termennetwerk?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0" y="0"/>
            <a:ext cx="9144000" cy="8784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b="0"/>
              <a:t>Termennetwerk in de volgende registratiesystemen</a:t>
            </a:r>
            <a:endParaRPr b="0"/>
          </a:p>
        </p:txBody>
      </p:sp>
      <p:sp>
        <p:nvSpPr>
          <p:cNvPr id="467" name="Google Shape;467;p69"/>
          <p:cNvSpPr txBox="1">
            <a:spLocks noGrp="1"/>
          </p:cNvSpPr>
          <p:nvPr>
            <p:ph type="body" idx="1"/>
          </p:nvPr>
        </p:nvSpPr>
        <p:spPr>
          <a:xfrm>
            <a:off x="787050" y="811573"/>
            <a:ext cx="8198400" cy="3700500"/>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Atlantis (</a:t>
            </a:r>
            <a:r>
              <a:rPr lang="nl-NL" dirty="0" err="1">
                <a:latin typeface="Poppins"/>
                <a:ea typeface="Poppins"/>
                <a:cs typeface="Poppins"/>
                <a:sym typeface="Poppins"/>
              </a:rPr>
              <a:t>DEVENTit</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Memorix</a:t>
            </a:r>
            <a:r>
              <a:rPr lang="nl-NL" dirty="0">
                <a:latin typeface="Poppins"/>
                <a:ea typeface="Poppins"/>
                <a:cs typeface="Poppins"/>
                <a:sym typeface="Poppins"/>
              </a:rPr>
              <a:t> (</a:t>
            </a:r>
            <a:r>
              <a:rPr lang="nl-NL" dirty="0" err="1">
                <a:latin typeface="Poppins"/>
                <a:ea typeface="Poppins"/>
                <a:cs typeface="Poppins"/>
                <a:sym typeface="Poppins"/>
              </a:rPr>
              <a:t>Picturae</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Kleksi</a:t>
            </a:r>
            <a:r>
              <a:rPr lang="nl-NL" dirty="0">
                <a:latin typeface="Poppins"/>
                <a:ea typeface="Poppins"/>
                <a:cs typeface="Poppins"/>
                <a:sym typeface="Poppins"/>
              </a:rPr>
              <a:t> (</a:t>
            </a:r>
            <a:r>
              <a:rPr lang="nl-NL" dirty="0" err="1">
                <a:latin typeface="Poppins"/>
                <a:ea typeface="Poppins"/>
                <a:cs typeface="Poppins"/>
                <a:sym typeface="Poppins"/>
              </a:rPr>
              <a:t>Sofco</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Axiell</a:t>
            </a:r>
            <a:r>
              <a:rPr lang="nl-NL" dirty="0">
                <a:latin typeface="Poppins"/>
                <a:ea typeface="Poppins"/>
                <a:cs typeface="Poppins"/>
                <a:sym typeface="Poppins"/>
              </a:rPr>
              <a:t> </a:t>
            </a:r>
            <a:r>
              <a:rPr lang="nl-NL" dirty="0" err="1">
                <a:latin typeface="Poppins"/>
                <a:ea typeface="Poppins"/>
                <a:cs typeface="Poppins"/>
                <a:sym typeface="Poppins"/>
              </a:rPr>
              <a:t>Collections</a:t>
            </a:r>
            <a:r>
              <a:rPr lang="nl-NL" dirty="0">
                <a:latin typeface="Poppins"/>
                <a:ea typeface="Poppins"/>
                <a:cs typeface="Poppins"/>
                <a:sym typeface="Poppins"/>
              </a:rPr>
              <a:t> (</a:t>
            </a:r>
            <a:r>
              <a:rPr lang="nl-NL" dirty="0" err="1">
                <a:latin typeface="Poppins"/>
                <a:ea typeface="Poppins"/>
                <a:cs typeface="Poppins"/>
                <a:sym typeface="Poppins"/>
              </a:rPr>
              <a:t>Axiell</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Omeka</a:t>
            </a:r>
            <a:r>
              <a:rPr lang="nl-NL" dirty="0">
                <a:latin typeface="Poppins"/>
                <a:ea typeface="Poppins"/>
                <a:cs typeface="Poppins"/>
                <a:sym typeface="Poppins"/>
              </a:rPr>
              <a:t>-S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Solid-CRS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LDWizard</a:t>
            </a:r>
            <a:r>
              <a:rPr lang="nl-NL" dirty="0">
                <a:latin typeface="Poppins"/>
                <a:ea typeface="Poppins"/>
                <a:cs typeface="Poppins"/>
                <a:sym typeface="Poppins"/>
              </a:rPr>
              <a:t> Erfgoed versie (open source - beperkte functionaliteit)</a:t>
            </a:r>
            <a:endParaRPr dirty="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DDFE2-9DFB-CC2B-3C73-12DFC42B9C45}"/>
              </a:ext>
            </a:extLst>
          </p:cNvPr>
          <p:cNvSpPr>
            <a:spLocks noGrp="1"/>
          </p:cNvSpPr>
          <p:nvPr>
            <p:ph type="title"/>
          </p:nvPr>
        </p:nvSpPr>
        <p:spPr/>
        <p:txBody>
          <a:bodyPr/>
          <a:lstStyle/>
          <a:p>
            <a:r>
              <a:rPr lang="en-US" dirty="0" err="1"/>
              <a:t>Collectieregistraties</a:t>
            </a:r>
            <a:r>
              <a:rPr lang="en-US" dirty="0"/>
              <a:t> </a:t>
            </a:r>
            <a:r>
              <a:rPr lang="en-US" dirty="0" err="1"/>
              <a:t>verrijken</a:t>
            </a:r>
            <a:r>
              <a:rPr lang="en-US" dirty="0"/>
              <a:t> met termen?</a:t>
            </a:r>
          </a:p>
        </p:txBody>
      </p:sp>
      <p:sp>
        <p:nvSpPr>
          <p:cNvPr id="4" name="Tijdelijke aanduiding voor tekst 3">
            <a:extLst>
              <a:ext uri="{FF2B5EF4-FFF2-40B4-BE49-F238E27FC236}">
                <a16:creationId xmlns:a16="http://schemas.microsoft.com/office/drawing/2014/main" id="{3FAB22D8-D50D-E749-D047-B7A97143BF93}"/>
              </a:ext>
            </a:extLst>
          </p:cNvPr>
          <p:cNvSpPr>
            <a:spLocks noGrp="1"/>
          </p:cNvSpPr>
          <p:nvPr>
            <p:ph type="body" idx="1"/>
          </p:nvPr>
        </p:nvSpPr>
        <p:spPr>
          <a:xfrm>
            <a:off x="855677" y="1598664"/>
            <a:ext cx="7365533" cy="2808000"/>
          </a:xfrm>
        </p:spPr>
        <p:txBody>
          <a:bodyPr/>
          <a:lstStyle/>
          <a:p>
            <a:pPr marL="514350" indent="-285750">
              <a:buFont typeface="Arial" panose="020B0604020202020204" pitchFamily="34" charset="0"/>
              <a:buChar char="•"/>
            </a:pPr>
            <a:r>
              <a:rPr lang="en-US" dirty="0" err="1"/>
              <a:t>Opnemen</a:t>
            </a:r>
            <a:r>
              <a:rPr lang="en-US" dirty="0"/>
              <a:t> in </a:t>
            </a:r>
            <a:r>
              <a:rPr lang="en-US" dirty="0" err="1"/>
              <a:t>werkproces</a:t>
            </a:r>
            <a:r>
              <a:rPr lang="en-US" dirty="0"/>
              <a:t> van </a:t>
            </a:r>
            <a:r>
              <a:rPr lang="en-US" dirty="0" err="1"/>
              <a:t>metadateren</a:t>
            </a:r>
            <a:r>
              <a:rPr lang="en-US" dirty="0"/>
              <a:t> </a:t>
            </a:r>
            <a:r>
              <a:rPr lang="en-US" dirty="0" err="1"/>
              <a:t>voor</a:t>
            </a:r>
            <a:r>
              <a:rPr lang="en-US" dirty="0"/>
              <a:t> </a:t>
            </a:r>
            <a:r>
              <a:rPr lang="en-US" dirty="0" err="1"/>
              <a:t>nieuwe</a:t>
            </a:r>
            <a:r>
              <a:rPr lang="en-US" dirty="0"/>
              <a:t> </a:t>
            </a:r>
            <a:r>
              <a:rPr lang="en-US" dirty="0" err="1"/>
              <a:t>registraties</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Maar </a:t>
            </a:r>
            <a:r>
              <a:rPr lang="en-US" dirty="0" err="1"/>
              <a:t>achteraf</a:t>
            </a:r>
            <a:r>
              <a:rPr lang="en-US" dirty="0"/>
              <a:t> 1-voor-1 termen </a:t>
            </a:r>
            <a:r>
              <a:rPr lang="en-US" dirty="0" err="1"/>
              <a:t>toevoegen</a:t>
            </a:r>
            <a:r>
              <a:rPr lang="en-US" dirty="0"/>
              <a:t> </a:t>
            </a:r>
            <a:r>
              <a:rPr lang="en-US" dirty="0" err="1"/>
              <a:t>enorm</a:t>
            </a:r>
            <a:r>
              <a:rPr lang="en-US" dirty="0"/>
              <a:t> </a:t>
            </a:r>
            <a:r>
              <a:rPr lang="en-US" dirty="0" err="1"/>
              <a:t>veel</a:t>
            </a:r>
            <a:r>
              <a:rPr lang="en-US" dirty="0"/>
              <a:t> </a:t>
            </a:r>
            <a:r>
              <a:rPr lang="en-US" dirty="0" err="1"/>
              <a:t>werk</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Kan (</a:t>
            </a:r>
            <a:r>
              <a:rPr lang="en-US" dirty="0" err="1"/>
              <a:t>deels</a:t>
            </a:r>
            <a:r>
              <a:rPr lang="en-US" dirty="0"/>
              <a:t>) </a:t>
            </a:r>
            <a:r>
              <a:rPr lang="en-US" dirty="0" err="1"/>
              <a:t>geautomatiseerd</a:t>
            </a:r>
            <a:r>
              <a:rPr lang="en-US" dirty="0"/>
              <a:t> met tools </a:t>
            </a:r>
            <a:r>
              <a:rPr lang="en-US" dirty="0" err="1"/>
              <a:t>als</a:t>
            </a:r>
            <a:r>
              <a:rPr lang="en-US" dirty="0"/>
              <a:t> </a:t>
            </a:r>
            <a:r>
              <a:rPr lang="en-US" dirty="0" err="1"/>
              <a:t>OpenRefine</a:t>
            </a:r>
            <a:r>
              <a:rPr lang="en-US" dirty="0"/>
              <a:t>:</a:t>
            </a:r>
          </a:p>
          <a:p>
            <a:pPr marL="971550" lvl="1" indent="-285750">
              <a:buFont typeface="Arial" panose="020B0604020202020204" pitchFamily="34" charset="0"/>
              <a:buChar char="•"/>
            </a:pPr>
            <a:r>
              <a:rPr lang="en-US" dirty="0"/>
              <a:t>Metadata </a:t>
            </a:r>
            <a:r>
              <a:rPr lang="en-US" dirty="0" err="1"/>
              <a:t>exporteren</a:t>
            </a:r>
            <a:endParaRPr lang="en-US" dirty="0"/>
          </a:p>
          <a:p>
            <a:pPr marL="971550" lvl="1" indent="-285750">
              <a:buFont typeface="Arial" panose="020B0604020202020204" pitchFamily="34" charset="0"/>
              <a:buChar char="•"/>
            </a:pPr>
            <a:r>
              <a:rPr lang="en-US" dirty="0" err="1"/>
              <a:t>Opschonen</a:t>
            </a:r>
            <a:r>
              <a:rPr lang="en-US" dirty="0"/>
              <a:t>, </a:t>
            </a:r>
            <a:r>
              <a:rPr lang="en-US" dirty="0" err="1"/>
              <a:t>harmoniseren</a:t>
            </a:r>
            <a:endParaRPr lang="en-US" dirty="0"/>
          </a:p>
          <a:p>
            <a:pPr marL="971550" lvl="1" indent="-285750">
              <a:buFont typeface="Arial" panose="020B0604020202020204" pitchFamily="34" charset="0"/>
              <a:buChar char="•"/>
            </a:pPr>
            <a:r>
              <a:rPr lang="en-US" dirty="0" err="1"/>
              <a:t>Automatisch</a:t>
            </a:r>
            <a:r>
              <a:rPr lang="en-US" dirty="0"/>
              <a:t> </a:t>
            </a:r>
            <a:r>
              <a:rPr lang="en-US" dirty="0" err="1"/>
              <a:t>koppelen</a:t>
            </a:r>
            <a:r>
              <a:rPr lang="en-US" dirty="0"/>
              <a:t> </a:t>
            </a:r>
            <a:r>
              <a:rPr lang="en-US" dirty="0" err="1"/>
              <a:t>aan</a:t>
            </a:r>
            <a:r>
              <a:rPr lang="en-US" dirty="0"/>
              <a:t> </a:t>
            </a:r>
            <a:r>
              <a:rPr lang="en-US" dirty="0" err="1"/>
              <a:t>terminologiebronnen</a:t>
            </a:r>
            <a:r>
              <a:rPr lang="en-US" dirty="0"/>
              <a:t> via </a:t>
            </a:r>
            <a:r>
              <a:rPr lang="en-US" dirty="0" err="1"/>
              <a:t>Termennetwerk</a:t>
            </a:r>
            <a:r>
              <a:rPr lang="en-US" dirty="0"/>
              <a:t> Reconciliation API</a:t>
            </a:r>
          </a:p>
          <a:p>
            <a:pPr marL="971550" lvl="1" indent="-285750">
              <a:buFont typeface="Arial" panose="020B0604020202020204" pitchFamily="34" charset="0"/>
              <a:buChar char="•"/>
            </a:pPr>
            <a:r>
              <a:rPr lang="en-US" dirty="0" err="1"/>
              <a:t>Importeren</a:t>
            </a:r>
            <a:r>
              <a:rPr lang="en-US" dirty="0"/>
              <a:t> in </a:t>
            </a:r>
            <a:r>
              <a:rPr lang="en-US" dirty="0" err="1"/>
              <a:t>collectieregistratiesysteem</a:t>
            </a:r>
            <a:endParaRPr lang="en-US" dirty="0"/>
          </a:p>
          <a:p>
            <a:pPr marL="1428750" lvl="2" indent="-285750">
              <a:buFont typeface="Arial" panose="020B0604020202020204" pitchFamily="34" charset="0"/>
              <a:buChar char="•"/>
            </a:pPr>
            <a:r>
              <a:rPr lang="en-US" dirty="0" err="1"/>
              <a:t>Overleg</a:t>
            </a:r>
            <a:r>
              <a:rPr lang="en-US" dirty="0"/>
              <a:t> met je </a:t>
            </a:r>
            <a:r>
              <a:rPr lang="en-US" dirty="0" err="1"/>
              <a:t>leverancier</a:t>
            </a:r>
            <a:r>
              <a:rPr lang="en-US" dirty="0"/>
              <a:t>!</a:t>
            </a:r>
          </a:p>
        </p:txBody>
      </p:sp>
    </p:spTree>
    <p:extLst>
      <p:ext uri="{BB962C8B-B14F-4D97-AF65-F5344CB8AC3E}">
        <p14:creationId xmlns:p14="http://schemas.microsoft.com/office/powerpoint/2010/main" val="24718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Een tool (API) voor data managers</a:t>
            </a:r>
            <a:endParaRPr sz="2400"/>
          </a:p>
        </p:txBody>
      </p:sp>
      <p:pic>
        <p:nvPicPr>
          <p:cNvPr id="485" name="Google Shape;485;p72"/>
          <p:cNvPicPr preferRelativeResize="0"/>
          <p:nvPr/>
        </p:nvPicPr>
        <p:blipFill>
          <a:blip r:embed="rId3">
            <a:alphaModFix/>
          </a:blip>
          <a:stretch>
            <a:fillRect/>
          </a:stretch>
        </p:blipFill>
        <p:spPr>
          <a:xfrm>
            <a:off x="700925" y="643550"/>
            <a:ext cx="7742148" cy="472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a:blip r:embed="rId3">
            <a:alphaModFix/>
          </a:blip>
          <a:stretch>
            <a:fillRect/>
          </a:stretch>
        </p:blipFill>
        <p:spPr>
          <a:xfrm>
            <a:off x="1908800" y="704850"/>
            <a:ext cx="7246149" cy="4660875"/>
          </a:xfrm>
          <a:prstGeom prst="rect">
            <a:avLst/>
          </a:prstGeom>
          <a:noFill/>
          <a:ln>
            <a:noFill/>
          </a:ln>
        </p:spPr>
      </p:pic>
      <p:pic>
        <p:nvPicPr>
          <p:cNvPr id="491" name="Google Shape;491;p73"/>
          <p:cNvPicPr preferRelativeResize="0"/>
          <p:nvPr/>
        </p:nvPicPr>
        <p:blipFill>
          <a:blip r:embed="rId4">
            <a:alphaModFix/>
          </a:blip>
          <a:stretch>
            <a:fillRect/>
          </a:stretch>
        </p:blipFill>
        <p:spPr>
          <a:xfrm>
            <a:off x="6832898" y="1696425"/>
            <a:ext cx="2311102" cy="2685067"/>
          </a:xfrm>
          <a:prstGeom prst="rect">
            <a:avLst/>
          </a:prstGeom>
          <a:noFill/>
          <a:ln>
            <a:noFill/>
          </a:ln>
        </p:spPr>
      </p:pic>
      <p:sp>
        <p:nvSpPr>
          <p:cNvPr id="492" name="Google Shape;492;p73"/>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Bestaande gegevens verrijken via OpenRefine</a:t>
            </a:r>
            <a:endParaRPr sz="2000"/>
          </a:p>
        </p:txBody>
      </p:sp>
      <p:cxnSp>
        <p:nvCxnSpPr>
          <p:cNvPr id="493" name="Google Shape;493;p73"/>
          <p:cNvCxnSpPr>
            <a:stCxn id="491" idx="2"/>
          </p:cNvCxnSpPr>
          <p:nvPr/>
        </p:nvCxnSpPr>
        <p:spPr>
          <a:xfrm flipH="1">
            <a:off x="7358749" y="4381492"/>
            <a:ext cx="629700" cy="323100"/>
          </a:xfrm>
          <a:prstGeom prst="straightConnector1">
            <a:avLst/>
          </a:prstGeom>
          <a:noFill/>
          <a:ln w="9525" cap="flat" cmpd="sng">
            <a:solidFill>
              <a:schemeClr val="dk2"/>
            </a:solidFill>
            <a:prstDash val="solid"/>
            <a:round/>
            <a:headEnd type="none" w="med" len="med"/>
            <a:tailEnd type="triangle" w="med" len="med"/>
          </a:ln>
        </p:spPr>
      </p:cxnSp>
      <p:pic>
        <p:nvPicPr>
          <p:cNvPr id="494" name="Google Shape;494;p73"/>
          <p:cNvPicPr preferRelativeResize="0"/>
          <p:nvPr/>
        </p:nvPicPr>
        <p:blipFill>
          <a:blip r:embed="rId5">
            <a:alphaModFix/>
          </a:blip>
          <a:stretch>
            <a:fillRect/>
          </a:stretch>
        </p:blipFill>
        <p:spPr>
          <a:xfrm>
            <a:off x="159899" y="704850"/>
            <a:ext cx="1599949" cy="159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xfrm>
            <a:off x="1224000" y="1284525"/>
            <a:ext cx="6696000" cy="195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Vragen?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1CE4B-F9E0-618E-E751-DBA010832522}"/>
              </a:ext>
            </a:extLst>
          </p:cNvPr>
          <p:cNvSpPr>
            <a:spLocks noGrp="1"/>
          </p:cNvSpPr>
          <p:nvPr>
            <p:ph type="title"/>
          </p:nvPr>
        </p:nvSpPr>
        <p:spPr/>
        <p:txBody>
          <a:bodyPr/>
          <a:lstStyle/>
          <a:p>
            <a:r>
              <a:rPr lang="en-US" dirty="0"/>
              <a:t>Hands on!</a:t>
            </a:r>
          </a:p>
        </p:txBody>
      </p:sp>
    </p:spTree>
    <p:extLst>
      <p:ext uri="{BB962C8B-B14F-4D97-AF65-F5344CB8AC3E}">
        <p14:creationId xmlns:p14="http://schemas.microsoft.com/office/powerpoint/2010/main" val="130698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361FB49-A374-103C-C5AC-C6AF080F6FD4}"/>
              </a:ext>
            </a:extLst>
          </p:cNvPr>
          <p:cNvSpPr>
            <a:spLocks noGrp="1"/>
          </p:cNvSpPr>
          <p:nvPr>
            <p:ph type="title"/>
          </p:nvPr>
        </p:nvSpPr>
        <p:spPr>
          <a:xfrm>
            <a:off x="936000" y="436728"/>
            <a:ext cx="5832000" cy="662230"/>
          </a:xfrm>
        </p:spPr>
        <p:txBody>
          <a:bodyPr/>
          <a:lstStyle/>
          <a:p>
            <a:r>
              <a:rPr lang="en-US" dirty="0" err="1"/>
              <a:t>Zelf</a:t>
            </a:r>
            <a:r>
              <a:rPr lang="en-US" dirty="0"/>
              <a:t> </a:t>
            </a:r>
            <a:r>
              <a:rPr lang="en-US" dirty="0" err="1"/>
              <a:t>aan</a:t>
            </a:r>
            <a:r>
              <a:rPr lang="en-US" dirty="0"/>
              <a:t> de slag</a:t>
            </a:r>
          </a:p>
        </p:txBody>
      </p:sp>
      <p:sp>
        <p:nvSpPr>
          <p:cNvPr id="4" name="Tijdelijke aanduiding voor tekst 3">
            <a:extLst>
              <a:ext uri="{FF2B5EF4-FFF2-40B4-BE49-F238E27FC236}">
                <a16:creationId xmlns:a16="http://schemas.microsoft.com/office/drawing/2014/main" id="{0E187AEA-224C-840C-AB66-A236FE4AE644}"/>
              </a:ext>
            </a:extLst>
          </p:cNvPr>
          <p:cNvSpPr>
            <a:spLocks noGrp="1"/>
          </p:cNvSpPr>
          <p:nvPr>
            <p:ph type="body" idx="1"/>
          </p:nvPr>
        </p:nvSpPr>
        <p:spPr/>
        <p:txBody>
          <a:bodyPr/>
          <a:lstStyle/>
          <a:p>
            <a:pPr marL="514350" indent="-285750">
              <a:buFontTx/>
              <a:buChar char="-"/>
            </a:pPr>
            <a:r>
              <a:rPr lang="en-US" dirty="0"/>
              <a:t>Eigen </a:t>
            </a:r>
            <a:r>
              <a:rPr lang="en-US" dirty="0" err="1"/>
              <a:t>versie</a:t>
            </a:r>
            <a:r>
              <a:rPr lang="en-US" dirty="0"/>
              <a:t> of via </a:t>
            </a:r>
            <a:r>
              <a:rPr lang="en-US" dirty="0">
                <a:hlinkClick r:id="rId2"/>
              </a:rPr>
              <a:t>https://openrefine.coret.org/</a:t>
            </a:r>
            <a:r>
              <a:rPr lang="en-US" dirty="0"/>
              <a:t> </a:t>
            </a:r>
          </a:p>
          <a:p>
            <a:pPr marL="514350" indent="-285750">
              <a:buFontTx/>
              <a:buChar char="-"/>
            </a:pPr>
            <a:r>
              <a:rPr lang="en-US" dirty="0"/>
              <a:t>Eigen dataset of </a:t>
            </a:r>
            <a:r>
              <a:rPr lang="en-US" dirty="0" err="1"/>
              <a:t>downloaden</a:t>
            </a:r>
            <a:r>
              <a:rPr lang="en-US" dirty="0"/>
              <a:t> via </a:t>
            </a:r>
            <a:r>
              <a:rPr lang="en-US" dirty="0">
                <a:hlinkClick r:id="rId3"/>
              </a:rPr>
              <a:t>https://github.com/cultureelerfgoed/vogin</a:t>
            </a:r>
            <a:r>
              <a:rPr lang="en-US" dirty="0"/>
              <a:t> </a:t>
            </a:r>
          </a:p>
          <a:p>
            <a:pPr marL="514350" indent="-285750">
              <a:buFontTx/>
              <a:buChar char="-"/>
            </a:pPr>
            <a:endParaRPr lang="en-US" dirty="0"/>
          </a:p>
          <a:p>
            <a:pPr marL="514350" indent="-285750">
              <a:buFontTx/>
              <a:buChar char="-"/>
            </a:pPr>
            <a:r>
              <a:rPr lang="en-US" dirty="0"/>
              <a:t>Dataset </a:t>
            </a:r>
            <a:r>
              <a:rPr lang="en-US" dirty="0" err="1"/>
              <a:t>inladen</a:t>
            </a:r>
            <a:r>
              <a:rPr lang="en-US" dirty="0"/>
              <a:t> in </a:t>
            </a:r>
            <a:r>
              <a:rPr lang="en-US" dirty="0" err="1"/>
              <a:t>OpenRefine</a:t>
            </a:r>
            <a:endParaRPr lang="en-US" dirty="0"/>
          </a:p>
          <a:p>
            <a:pPr marL="514350" indent="-285750">
              <a:buFontTx/>
              <a:buChar char="-"/>
            </a:pPr>
            <a:r>
              <a:rPr lang="en-US" dirty="0"/>
              <a:t>Cluster &amp; Edit</a:t>
            </a:r>
          </a:p>
          <a:p>
            <a:pPr marL="514350" indent="-285750">
              <a:buFontTx/>
              <a:buChar char="-"/>
            </a:pPr>
            <a:r>
              <a:rPr lang="en-US" dirty="0" err="1"/>
              <a:t>Verrijken</a:t>
            </a:r>
            <a:r>
              <a:rPr lang="en-US" dirty="0"/>
              <a:t> met het </a:t>
            </a:r>
            <a:r>
              <a:rPr lang="en-US" dirty="0" err="1"/>
              <a:t>Termennetwerk</a:t>
            </a:r>
            <a:endParaRPr lang="en-US" dirty="0"/>
          </a:p>
        </p:txBody>
      </p:sp>
      <p:sp>
        <p:nvSpPr>
          <p:cNvPr id="5" name="Tijdelijke aanduiding voor tekst 4">
            <a:extLst>
              <a:ext uri="{FF2B5EF4-FFF2-40B4-BE49-F238E27FC236}">
                <a16:creationId xmlns:a16="http://schemas.microsoft.com/office/drawing/2014/main" id="{5E4A33E3-37C5-E8DB-C507-8C942FBEC24E}"/>
              </a:ext>
            </a:extLst>
          </p:cNvPr>
          <p:cNvSpPr>
            <a:spLocks noGrp="1"/>
          </p:cNvSpPr>
          <p:nvPr>
            <p:ph type="body" idx="2"/>
          </p:nvPr>
        </p:nvSpPr>
        <p:spPr/>
        <p:txBody>
          <a:bodyPr/>
          <a:lstStyle/>
          <a:p>
            <a:r>
              <a:rPr lang="en-US" dirty="0" err="1"/>
              <a:t>OpenRefine</a:t>
            </a:r>
            <a:r>
              <a:rPr lang="en-US" dirty="0"/>
              <a:t>:</a:t>
            </a:r>
          </a:p>
        </p:txBody>
      </p:sp>
    </p:spTree>
    <p:extLst>
      <p:ext uri="{BB962C8B-B14F-4D97-AF65-F5344CB8AC3E}">
        <p14:creationId xmlns:p14="http://schemas.microsoft.com/office/powerpoint/2010/main" val="366483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6DCA8431-D674-8537-A5CF-3012F285E126}"/>
              </a:ext>
            </a:extLst>
          </p:cNvPr>
          <p:cNvPicPr>
            <a:picLocks noChangeAspect="1"/>
          </p:cNvPicPr>
          <p:nvPr/>
        </p:nvPicPr>
        <p:blipFill>
          <a:blip r:embed="rId2"/>
          <a:stretch>
            <a:fillRect/>
          </a:stretch>
        </p:blipFill>
        <p:spPr>
          <a:xfrm>
            <a:off x="0" y="1543412"/>
            <a:ext cx="9144000" cy="2056676"/>
          </a:xfrm>
          <a:prstGeom prst="rect">
            <a:avLst/>
          </a:prstGeom>
        </p:spPr>
      </p:pic>
      <p:sp>
        <p:nvSpPr>
          <p:cNvPr id="7" name="Ovaal 6">
            <a:extLst>
              <a:ext uri="{FF2B5EF4-FFF2-40B4-BE49-F238E27FC236}">
                <a16:creationId xmlns:a16="http://schemas.microsoft.com/office/drawing/2014/main" id="{AC6A9398-2502-9A74-CC24-7B07C083C4E1}"/>
              </a:ext>
            </a:extLst>
          </p:cNvPr>
          <p:cNvSpPr/>
          <p:nvPr/>
        </p:nvSpPr>
        <p:spPr>
          <a:xfrm>
            <a:off x="8384169" y="2194245"/>
            <a:ext cx="323604"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1DA0401C-0C59-FA10-A511-18DE59633A1D}"/>
              </a:ext>
            </a:extLst>
          </p:cNvPr>
          <p:cNvSpPr txBox="1"/>
          <p:nvPr/>
        </p:nvSpPr>
        <p:spPr>
          <a:xfrm>
            <a:off x="1849772" y="529815"/>
            <a:ext cx="4572000" cy="369332"/>
          </a:xfrm>
          <a:prstGeom prst="rect">
            <a:avLst/>
          </a:prstGeom>
          <a:noFill/>
        </p:spPr>
        <p:txBody>
          <a:bodyPr wrap="square">
            <a:spAutoFit/>
          </a:bodyPr>
          <a:lstStyle/>
          <a:p>
            <a:pPr marL="228600"/>
            <a:r>
              <a:rPr lang="en-US" sz="1800" dirty="0">
                <a:hlinkClick r:id="rId3"/>
              </a:rPr>
              <a:t>https://github.com/cultureelerfgoed/vogin</a:t>
            </a:r>
            <a:r>
              <a:rPr lang="en-US" sz="1800" dirty="0"/>
              <a:t> </a:t>
            </a:r>
          </a:p>
        </p:txBody>
      </p:sp>
    </p:spTree>
    <p:extLst>
      <p:ext uri="{BB962C8B-B14F-4D97-AF65-F5344CB8AC3E}">
        <p14:creationId xmlns:p14="http://schemas.microsoft.com/office/powerpoint/2010/main" val="250008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86E8879-D65C-2256-284F-BBBD49666F09}"/>
              </a:ext>
            </a:extLst>
          </p:cNvPr>
          <p:cNvPicPr>
            <a:picLocks noChangeAspect="1"/>
          </p:cNvPicPr>
          <p:nvPr/>
        </p:nvPicPr>
        <p:blipFill>
          <a:blip r:embed="rId2"/>
          <a:stretch>
            <a:fillRect/>
          </a:stretch>
        </p:blipFill>
        <p:spPr>
          <a:xfrm>
            <a:off x="0" y="401231"/>
            <a:ext cx="9144000" cy="4341038"/>
          </a:xfrm>
          <a:prstGeom prst="rect">
            <a:avLst/>
          </a:prstGeom>
        </p:spPr>
      </p:pic>
      <p:sp>
        <p:nvSpPr>
          <p:cNvPr id="7" name="Ovaal 6">
            <a:extLst>
              <a:ext uri="{FF2B5EF4-FFF2-40B4-BE49-F238E27FC236}">
                <a16:creationId xmlns:a16="http://schemas.microsoft.com/office/drawing/2014/main" id="{C953A4EB-C91B-7F6C-ADDD-A48DCCCC15BA}"/>
              </a:ext>
            </a:extLst>
          </p:cNvPr>
          <p:cNvSpPr/>
          <p:nvPr/>
        </p:nvSpPr>
        <p:spPr>
          <a:xfrm>
            <a:off x="8174444" y="401231"/>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0C04E71-560B-A1D1-9224-8A7A1B75635E}"/>
              </a:ext>
            </a:extLst>
          </p:cNvPr>
          <p:cNvPicPr>
            <a:picLocks noChangeAspect="1"/>
          </p:cNvPicPr>
          <p:nvPr/>
        </p:nvPicPr>
        <p:blipFill>
          <a:blip r:embed="rId2"/>
          <a:stretch>
            <a:fillRect/>
          </a:stretch>
        </p:blipFill>
        <p:spPr>
          <a:xfrm>
            <a:off x="0" y="747381"/>
            <a:ext cx="9144000" cy="3648737"/>
          </a:xfrm>
          <a:prstGeom prst="rect">
            <a:avLst/>
          </a:prstGeom>
        </p:spPr>
      </p:pic>
    </p:spTree>
    <p:extLst>
      <p:ext uri="{BB962C8B-B14F-4D97-AF65-F5344CB8AC3E}">
        <p14:creationId xmlns:p14="http://schemas.microsoft.com/office/powerpoint/2010/main" val="9849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rot="-611220">
            <a:off x="933055" y="1006551"/>
            <a:ext cx="2569663" cy="3636225"/>
          </a:xfrm>
          <a:prstGeom prst="rect">
            <a:avLst/>
          </a:prstGeom>
          <a:noFill/>
          <a:ln w="9525" cap="flat" cmpd="sng">
            <a:solidFill>
              <a:srgbClr val="B7B7B7"/>
            </a:solidFill>
            <a:prstDash val="solid"/>
            <a:round/>
            <a:headEnd type="none" w="sm" len="sm"/>
            <a:tailEnd type="none" w="sm" len="sm"/>
          </a:ln>
        </p:spPr>
      </p:pic>
      <p:sp>
        <p:nvSpPr>
          <p:cNvPr id="203" name="Google Shape;203;p42"/>
          <p:cNvSpPr txBox="1"/>
          <p:nvPr/>
        </p:nvSpPr>
        <p:spPr>
          <a:xfrm>
            <a:off x="4170925" y="1366800"/>
            <a:ext cx="4437900" cy="24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3300">
                <a:solidFill>
                  <a:schemeClr val="dk1"/>
                </a:solidFill>
                <a:latin typeface="Roboto"/>
                <a:ea typeface="Roboto"/>
                <a:cs typeface="Roboto"/>
                <a:sym typeface="Roboto"/>
              </a:rPr>
              <a:t>Samenwerken om    erfgoed beter </a:t>
            </a:r>
            <a:br>
              <a:rPr lang="nl-NL" sz="3300">
                <a:solidFill>
                  <a:schemeClr val="dk1"/>
                </a:solidFill>
                <a:latin typeface="Roboto"/>
                <a:ea typeface="Roboto"/>
                <a:cs typeface="Roboto"/>
                <a:sym typeface="Roboto"/>
              </a:rPr>
            </a:br>
            <a:r>
              <a:rPr lang="nl-NL" sz="3300">
                <a:solidFill>
                  <a:schemeClr val="dk1"/>
                </a:solidFill>
                <a:latin typeface="Roboto"/>
                <a:ea typeface="Roboto"/>
                <a:cs typeface="Roboto"/>
                <a:sym typeface="Roboto"/>
              </a:rPr>
              <a:t>vindbaar te maken</a:t>
            </a:r>
            <a:endParaRPr sz="3300">
              <a:solidFill>
                <a:schemeClr val="dk1"/>
              </a:solidFill>
              <a:latin typeface="Roboto"/>
              <a:ea typeface="Roboto"/>
              <a:cs typeface="Roboto"/>
              <a:sym typeface="Roboto"/>
            </a:endParaRPr>
          </a:p>
        </p:txBody>
      </p:sp>
      <p:sp>
        <p:nvSpPr>
          <p:cNvPr id="204" name="Google Shape;204;p42"/>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Netwerk Digitaal Erfgoed</a:t>
            </a:r>
            <a:endParaRPr sz="2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0BAA1FA-0BCB-7C47-B81A-BC2CBF55E556}"/>
              </a:ext>
            </a:extLst>
          </p:cNvPr>
          <p:cNvPicPr>
            <a:picLocks noChangeAspect="1"/>
          </p:cNvPicPr>
          <p:nvPr/>
        </p:nvPicPr>
        <p:blipFill>
          <a:blip r:embed="rId2"/>
          <a:stretch>
            <a:fillRect/>
          </a:stretch>
        </p:blipFill>
        <p:spPr>
          <a:xfrm>
            <a:off x="0" y="375105"/>
            <a:ext cx="9144000" cy="4393289"/>
          </a:xfrm>
          <a:prstGeom prst="rect">
            <a:avLst/>
          </a:prstGeom>
        </p:spPr>
      </p:pic>
      <p:sp>
        <p:nvSpPr>
          <p:cNvPr id="4" name="Ovaal 3">
            <a:extLst>
              <a:ext uri="{FF2B5EF4-FFF2-40B4-BE49-F238E27FC236}">
                <a16:creationId xmlns:a16="http://schemas.microsoft.com/office/drawing/2014/main" id="{5DF9E18F-8D45-CEA1-372D-418158455AB6}"/>
              </a:ext>
            </a:extLst>
          </p:cNvPr>
          <p:cNvSpPr/>
          <p:nvPr/>
        </p:nvSpPr>
        <p:spPr>
          <a:xfrm>
            <a:off x="2016925" y="1416299"/>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7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9B6E46-015B-D4F5-AA52-0B950AF84EF4}"/>
              </a:ext>
            </a:extLst>
          </p:cNvPr>
          <p:cNvPicPr>
            <a:picLocks noChangeAspect="1"/>
          </p:cNvPicPr>
          <p:nvPr/>
        </p:nvPicPr>
        <p:blipFill>
          <a:blip r:embed="rId2"/>
          <a:stretch>
            <a:fillRect/>
          </a:stretch>
        </p:blipFill>
        <p:spPr>
          <a:xfrm>
            <a:off x="713065" y="238781"/>
            <a:ext cx="7356737" cy="4669827"/>
          </a:xfrm>
          <a:prstGeom prst="rect">
            <a:avLst/>
          </a:prstGeom>
        </p:spPr>
      </p:pic>
      <p:sp>
        <p:nvSpPr>
          <p:cNvPr id="4" name="Ovaal 3">
            <a:extLst>
              <a:ext uri="{FF2B5EF4-FFF2-40B4-BE49-F238E27FC236}">
                <a16:creationId xmlns:a16="http://schemas.microsoft.com/office/drawing/2014/main" id="{58CFD8F4-7607-D12B-70F8-C29698E7FB5C}"/>
              </a:ext>
            </a:extLst>
          </p:cNvPr>
          <p:cNvSpPr/>
          <p:nvPr/>
        </p:nvSpPr>
        <p:spPr>
          <a:xfrm>
            <a:off x="4760125" y="431889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48D352-DA88-FDAA-6224-4DC925959483}"/>
              </a:ext>
            </a:extLst>
          </p:cNvPr>
          <p:cNvPicPr>
            <a:picLocks noChangeAspect="1"/>
          </p:cNvPicPr>
          <p:nvPr/>
        </p:nvPicPr>
        <p:blipFill>
          <a:blip r:embed="rId2"/>
          <a:stretch>
            <a:fillRect/>
          </a:stretch>
        </p:blipFill>
        <p:spPr>
          <a:xfrm>
            <a:off x="0" y="192946"/>
            <a:ext cx="4458176" cy="4337108"/>
          </a:xfrm>
          <a:prstGeom prst="rect">
            <a:avLst/>
          </a:prstGeom>
        </p:spPr>
      </p:pic>
      <p:pic>
        <p:nvPicPr>
          <p:cNvPr id="5" name="Afbeelding 4">
            <a:extLst>
              <a:ext uri="{FF2B5EF4-FFF2-40B4-BE49-F238E27FC236}">
                <a16:creationId xmlns:a16="http://schemas.microsoft.com/office/drawing/2014/main" id="{2CAA0C14-9365-5258-91A1-4FCC413FF003}"/>
              </a:ext>
            </a:extLst>
          </p:cNvPr>
          <p:cNvPicPr>
            <a:picLocks noChangeAspect="1"/>
          </p:cNvPicPr>
          <p:nvPr/>
        </p:nvPicPr>
        <p:blipFill>
          <a:blip r:embed="rId3"/>
          <a:stretch>
            <a:fillRect/>
          </a:stretch>
        </p:blipFill>
        <p:spPr>
          <a:xfrm>
            <a:off x="4572000" y="964734"/>
            <a:ext cx="4501041" cy="3204595"/>
          </a:xfrm>
          <a:prstGeom prst="rect">
            <a:avLst/>
          </a:prstGeom>
        </p:spPr>
      </p:pic>
    </p:spTree>
    <p:extLst>
      <p:ext uri="{BB962C8B-B14F-4D97-AF65-F5344CB8AC3E}">
        <p14:creationId xmlns:p14="http://schemas.microsoft.com/office/powerpoint/2010/main" val="25555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73BBC9B-2EA0-5341-F3FE-CF80FD344045}"/>
              </a:ext>
            </a:extLst>
          </p:cNvPr>
          <p:cNvPicPr>
            <a:picLocks noChangeAspect="1"/>
          </p:cNvPicPr>
          <p:nvPr/>
        </p:nvPicPr>
        <p:blipFill>
          <a:blip r:embed="rId2"/>
          <a:stretch>
            <a:fillRect/>
          </a:stretch>
        </p:blipFill>
        <p:spPr>
          <a:xfrm>
            <a:off x="1047258" y="47272"/>
            <a:ext cx="7049484" cy="5048955"/>
          </a:xfrm>
          <a:prstGeom prst="rect">
            <a:avLst/>
          </a:prstGeom>
        </p:spPr>
      </p:pic>
    </p:spTree>
    <p:extLst>
      <p:ext uri="{BB962C8B-B14F-4D97-AF65-F5344CB8AC3E}">
        <p14:creationId xmlns:p14="http://schemas.microsoft.com/office/powerpoint/2010/main" val="215003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EC1A72-1261-3DB8-8AF1-30BCE52E32D1}"/>
              </a:ext>
            </a:extLst>
          </p:cNvPr>
          <p:cNvPicPr>
            <a:picLocks noChangeAspect="1"/>
          </p:cNvPicPr>
          <p:nvPr/>
        </p:nvPicPr>
        <p:blipFill>
          <a:blip r:embed="rId2"/>
          <a:stretch>
            <a:fillRect/>
          </a:stretch>
        </p:blipFill>
        <p:spPr>
          <a:xfrm>
            <a:off x="329126" y="0"/>
            <a:ext cx="8485748" cy="5143500"/>
          </a:xfrm>
          <a:prstGeom prst="rect">
            <a:avLst/>
          </a:prstGeom>
        </p:spPr>
      </p:pic>
      <p:sp>
        <p:nvSpPr>
          <p:cNvPr id="4" name="Ovaal 3">
            <a:extLst>
              <a:ext uri="{FF2B5EF4-FFF2-40B4-BE49-F238E27FC236}">
                <a16:creationId xmlns:a16="http://schemas.microsoft.com/office/drawing/2014/main" id="{4C9411AB-B346-6781-FC30-0450AFC98BA1}"/>
              </a:ext>
            </a:extLst>
          </p:cNvPr>
          <p:cNvSpPr/>
          <p:nvPr/>
        </p:nvSpPr>
        <p:spPr>
          <a:xfrm>
            <a:off x="397850" y="440278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vak 5">
            <a:extLst>
              <a:ext uri="{FF2B5EF4-FFF2-40B4-BE49-F238E27FC236}">
                <a16:creationId xmlns:a16="http://schemas.microsoft.com/office/drawing/2014/main" id="{87C780BF-359D-5BBB-B9D0-B3C71976EF50}"/>
              </a:ext>
            </a:extLst>
          </p:cNvPr>
          <p:cNvSpPr txBox="1"/>
          <p:nvPr/>
        </p:nvSpPr>
        <p:spPr>
          <a:xfrm>
            <a:off x="2898395" y="2393506"/>
            <a:ext cx="5339593" cy="1169551"/>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https://termennetwerk.netwerkdigitaalerfgoed.nl/reconciliation</a:t>
            </a:r>
            <a:endParaRPr lang="en-US" dirty="0"/>
          </a:p>
          <a:p>
            <a:endParaRPr lang="en-US" dirty="0"/>
          </a:p>
          <a:p>
            <a:r>
              <a:rPr lang="en-US" dirty="0"/>
              <a:t>Kopieer de URL van </a:t>
            </a:r>
            <a:r>
              <a:rPr lang="en-US" dirty="0" err="1"/>
              <a:t>een</a:t>
            </a:r>
            <a:r>
              <a:rPr lang="en-US" dirty="0"/>
              <a:t> </a:t>
            </a:r>
            <a:r>
              <a:rPr lang="en-US" dirty="0" err="1"/>
              <a:t>terminologiebron</a:t>
            </a:r>
            <a:r>
              <a:rPr lang="en-US" dirty="0"/>
              <a:t> </a:t>
            </a:r>
          </a:p>
        </p:txBody>
      </p:sp>
    </p:spTree>
    <p:extLst>
      <p:ext uri="{BB962C8B-B14F-4D97-AF65-F5344CB8AC3E}">
        <p14:creationId xmlns:p14="http://schemas.microsoft.com/office/powerpoint/2010/main" val="285121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F635C3-F2CC-8E07-502A-3734840E6A01}"/>
              </a:ext>
            </a:extLst>
          </p:cNvPr>
          <p:cNvPicPr>
            <a:picLocks noChangeAspect="1"/>
          </p:cNvPicPr>
          <p:nvPr/>
        </p:nvPicPr>
        <p:blipFill>
          <a:blip r:embed="rId2"/>
          <a:stretch>
            <a:fillRect/>
          </a:stretch>
        </p:blipFill>
        <p:spPr>
          <a:xfrm>
            <a:off x="0" y="77931"/>
            <a:ext cx="9144000" cy="4987637"/>
          </a:xfrm>
          <a:prstGeom prst="rect">
            <a:avLst/>
          </a:prstGeom>
        </p:spPr>
      </p:pic>
      <p:sp>
        <p:nvSpPr>
          <p:cNvPr id="4" name="Ovaal 3">
            <a:extLst>
              <a:ext uri="{FF2B5EF4-FFF2-40B4-BE49-F238E27FC236}">
                <a16:creationId xmlns:a16="http://schemas.microsoft.com/office/drawing/2014/main" id="{9DE28F61-DB99-9276-DF73-FC735238B158}"/>
              </a:ext>
            </a:extLst>
          </p:cNvPr>
          <p:cNvSpPr/>
          <p:nvPr/>
        </p:nvSpPr>
        <p:spPr>
          <a:xfrm>
            <a:off x="92279" y="4169328"/>
            <a:ext cx="2894201" cy="889234"/>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1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539026E-F316-3706-0D2D-F74CF4D7F385}"/>
              </a:ext>
            </a:extLst>
          </p:cNvPr>
          <p:cNvPicPr>
            <a:picLocks noChangeAspect="1"/>
          </p:cNvPicPr>
          <p:nvPr/>
        </p:nvPicPr>
        <p:blipFill>
          <a:blip r:embed="rId2"/>
          <a:stretch>
            <a:fillRect/>
          </a:stretch>
        </p:blipFill>
        <p:spPr>
          <a:xfrm>
            <a:off x="384511" y="0"/>
            <a:ext cx="8374977" cy="5143500"/>
          </a:xfrm>
          <a:prstGeom prst="rect">
            <a:avLst/>
          </a:prstGeom>
        </p:spPr>
      </p:pic>
    </p:spTree>
    <p:extLst>
      <p:ext uri="{BB962C8B-B14F-4D97-AF65-F5344CB8AC3E}">
        <p14:creationId xmlns:p14="http://schemas.microsoft.com/office/powerpoint/2010/main" val="1374751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7E4238C-B997-7C7D-B275-550F6CC538BE}"/>
              </a:ext>
            </a:extLst>
          </p:cNvPr>
          <p:cNvPicPr>
            <a:picLocks noChangeAspect="1"/>
          </p:cNvPicPr>
          <p:nvPr/>
        </p:nvPicPr>
        <p:blipFill>
          <a:blip r:embed="rId2"/>
          <a:stretch>
            <a:fillRect/>
          </a:stretch>
        </p:blipFill>
        <p:spPr>
          <a:xfrm>
            <a:off x="1966187" y="0"/>
            <a:ext cx="5211626" cy="5143500"/>
          </a:xfrm>
          <a:prstGeom prst="rect">
            <a:avLst/>
          </a:prstGeom>
        </p:spPr>
      </p:pic>
    </p:spTree>
    <p:extLst>
      <p:ext uri="{BB962C8B-B14F-4D97-AF65-F5344CB8AC3E}">
        <p14:creationId xmlns:p14="http://schemas.microsoft.com/office/powerpoint/2010/main" val="241451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Bonus</a:t>
            </a:r>
            <a:r>
              <a:rPr lang="nl-NL"/>
              <a:t>: Fuzzy Lookup Add-In for Excel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5"/>
          <p:cNvSpPr txBox="1">
            <a:spLocks noGrp="1"/>
          </p:cNvSpPr>
          <p:nvPr>
            <p:ph type="title"/>
          </p:nvPr>
        </p:nvSpPr>
        <p:spPr>
          <a:xfrm>
            <a:off x="0" y="0"/>
            <a:ext cx="9144000" cy="812700"/>
          </a:xfrm>
          <a:prstGeom prst="rect">
            <a:avLst/>
          </a:prstGeom>
          <a:noFill/>
          <a:ln>
            <a:noFill/>
          </a:ln>
        </p:spPr>
        <p:txBody>
          <a:bodyPr spcFirstLastPara="1" wrap="square" lIns="0" tIns="180000" rIns="0" bIns="0" anchor="ctr" anchorCtr="0">
            <a:noAutofit/>
          </a:bodyPr>
          <a:lstStyle/>
          <a:p>
            <a:pPr marL="0" lvl="0" indent="0" algn="ctr" rtl="0">
              <a:spcBef>
                <a:spcPts val="0"/>
              </a:spcBef>
              <a:spcAft>
                <a:spcPts val="0"/>
              </a:spcAft>
              <a:buClr>
                <a:schemeClr val="lt1"/>
              </a:buClr>
              <a:buSzPts val="4500"/>
              <a:buFont typeface="Poppins Medium"/>
              <a:buNone/>
            </a:pPr>
            <a:r>
              <a:rPr lang="nl-NL" sz="2000"/>
              <a:t>Fuzzy Lookup Add-In for Excel</a:t>
            </a:r>
            <a:endParaRPr sz="2000"/>
          </a:p>
          <a:p>
            <a:pPr marL="0" lvl="0" indent="0" algn="l" rtl="0">
              <a:lnSpc>
                <a:spcPct val="100000"/>
              </a:lnSpc>
              <a:spcBef>
                <a:spcPts val="0"/>
              </a:spcBef>
              <a:spcAft>
                <a:spcPts val="0"/>
              </a:spcAft>
              <a:buClr>
                <a:schemeClr val="dk2"/>
              </a:buClr>
              <a:buSzPts val="3000"/>
              <a:buFont typeface="Poppins Medium"/>
              <a:buNone/>
            </a:pPr>
            <a:endParaRPr/>
          </a:p>
        </p:txBody>
      </p:sp>
      <p:pic>
        <p:nvPicPr>
          <p:cNvPr id="505" name="Google Shape;505;p75"/>
          <p:cNvPicPr preferRelativeResize="0"/>
          <p:nvPr/>
        </p:nvPicPr>
        <p:blipFill>
          <a:blip r:embed="rId3">
            <a:alphaModFix/>
          </a:blip>
          <a:stretch>
            <a:fillRect/>
          </a:stretch>
        </p:blipFill>
        <p:spPr>
          <a:xfrm>
            <a:off x="239683" y="87150"/>
            <a:ext cx="2227433" cy="51435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117151" y="443125"/>
            <a:ext cx="3753587" cy="4700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3"/>
          <p:cNvPicPr preferRelativeResize="0"/>
          <p:nvPr/>
        </p:nvPicPr>
        <p:blipFill rotWithShape="1">
          <a:blip r:embed="rId3">
            <a:alphaModFix/>
          </a:blip>
          <a:srcRect t="258" b="248"/>
          <a:stretch/>
        </p:blipFill>
        <p:spPr>
          <a:xfrm>
            <a:off x="950387" y="881982"/>
            <a:ext cx="1183696" cy="1183696"/>
          </a:xfrm>
          <a:prstGeom prst="rect">
            <a:avLst/>
          </a:prstGeom>
          <a:noFill/>
          <a:ln>
            <a:noFill/>
          </a:ln>
          <a:effectLst>
            <a:outerShdw blurRad="214313" dist="47625" dir="5400000" algn="bl" rotWithShape="0">
              <a:srgbClr val="000000">
                <a:alpha val="50000"/>
              </a:srgbClr>
            </a:outerShdw>
          </a:effectLst>
        </p:spPr>
      </p:pic>
      <p:pic>
        <p:nvPicPr>
          <p:cNvPr id="210" name="Google Shape;210;p43"/>
          <p:cNvPicPr preferRelativeResize="0"/>
          <p:nvPr/>
        </p:nvPicPr>
        <p:blipFill rotWithShape="1">
          <a:blip r:embed="rId4">
            <a:alphaModFix/>
          </a:blip>
          <a:srcRect t="179" b="179"/>
          <a:stretch/>
        </p:blipFill>
        <p:spPr>
          <a:xfrm>
            <a:off x="7047725" y="881982"/>
            <a:ext cx="1183695" cy="1183695"/>
          </a:xfrm>
          <a:prstGeom prst="rect">
            <a:avLst/>
          </a:prstGeom>
          <a:noFill/>
          <a:ln>
            <a:noFill/>
          </a:ln>
          <a:effectLst>
            <a:outerShdw blurRad="214313" dist="47625" dir="5400000" algn="bl" rotWithShape="0">
              <a:srgbClr val="000000">
                <a:alpha val="50000"/>
              </a:srgbClr>
            </a:outerShdw>
          </a:effectLst>
        </p:spPr>
      </p:pic>
      <p:pic>
        <p:nvPicPr>
          <p:cNvPr id="211" name="Google Shape;211;p43"/>
          <p:cNvPicPr preferRelativeResize="0"/>
          <p:nvPr/>
        </p:nvPicPr>
        <p:blipFill rotWithShape="1">
          <a:blip r:embed="rId5">
            <a:alphaModFix/>
          </a:blip>
          <a:srcRect t="179" b="179"/>
          <a:stretch/>
        </p:blipFill>
        <p:spPr>
          <a:xfrm>
            <a:off x="3999044" y="881982"/>
            <a:ext cx="1183695" cy="1183695"/>
          </a:xfrm>
          <a:prstGeom prst="rect">
            <a:avLst/>
          </a:prstGeom>
          <a:noFill/>
          <a:ln>
            <a:noFill/>
          </a:ln>
          <a:effectLst>
            <a:outerShdw blurRad="214313" dist="47625" dir="5400000" algn="bl" rotWithShape="0">
              <a:srgbClr val="000000">
                <a:alpha val="50000"/>
              </a:srgbClr>
            </a:outerShdw>
          </a:effectLst>
        </p:spPr>
      </p:pic>
      <p:sp>
        <p:nvSpPr>
          <p:cNvPr id="212" name="Google Shape;212;p43"/>
          <p:cNvSpPr txBox="1"/>
          <p:nvPr/>
        </p:nvSpPr>
        <p:spPr>
          <a:xfrm>
            <a:off x="3181638" y="22523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Tekening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Delft)</a:t>
            </a:r>
            <a:endParaRPr sz="1200">
              <a:solidFill>
                <a:srgbClr val="40368C"/>
              </a:solidFill>
              <a:latin typeface="Poppins"/>
              <a:ea typeface="Poppins"/>
              <a:cs typeface="Poppins"/>
              <a:sym typeface="Poppins"/>
            </a:endParaRPr>
          </a:p>
        </p:txBody>
      </p:sp>
      <p:sp>
        <p:nvSpPr>
          <p:cNvPr id="213" name="Google Shape;213;p43"/>
          <p:cNvSpPr txBox="1"/>
          <p:nvPr/>
        </p:nvSpPr>
        <p:spPr>
          <a:xfrm>
            <a:off x="132963" y="225230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Agneta 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Amsterdam)</a:t>
            </a:r>
            <a:endParaRPr sz="1200">
              <a:solidFill>
                <a:srgbClr val="40368C"/>
              </a:solidFill>
              <a:latin typeface="Poppins"/>
              <a:ea typeface="Poppins"/>
              <a:cs typeface="Poppins"/>
              <a:sym typeface="Poppins"/>
            </a:endParaRPr>
          </a:p>
        </p:txBody>
      </p:sp>
      <p:sp>
        <p:nvSpPr>
          <p:cNvPr id="214" name="Google Shape;214;p43"/>
          <p:cNvSpPr txBox="1"/>
          <p:nvPr/>
        </p:nvSpPr>
        <p:spPr>
          <a:xfrm>
            <a:off x="6230313" y="2252330"/>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Gist- en Spiritusfabriek</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(RCE)</a:t>
            </a:r>
            <a:endParaRPr sz="1200">
              <a:solidFill>
                <a:srgbClr val="40368C"/>
              </a:solidFill>
              <a:latin typeface="Poppins"/>
              <a:ea typeface="Poppins"/>
              <a:cs typeface="Poppins"/>
              <a:sym typeface="Poppins"/>
            </a:endParaRPr>
          </a:p>
        </p:txBody>
      </p:sp>
      <p:sp>
        <p:nvSpPr>
          <p:cNvPr id="215" name="Google Shape;215;p43"/>
          <p:cNvSpPr txBox="1"/>
          <p:nvPr/>
        </p:nvSpPr>
        <p:spPr>
          <a:xfrm>
            <a:off x="1267650" y="4190425"/>
            <a:ext cx="35553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Huwelijksakte Van Marken-Matthes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(Noord-Hollands Archief)</a:t>
            </a:r>
            <a:endParaRPr sz="1200">
              <a:solidFill>
                <a:srgbClr val="40368C"/>
              </a:solidFill>
              <a:latin typeface="Poppins"/>
              <a:ea typeface="Poppins"/>
              <a:cs typeface="Poppins"/>
              <a:sym typeface="Poppins"/>
            </a:endParaRPr>
          </a:p>
        </p:txBody>
      </p:sp>
      <p:pic>
        <p:nvPicPr>
          <p:cNvPr id="216" name="Google Shape;216;p43"/>
          <p:cNvPicPr preferRelativeResize="0"/>
          <p:nvPr/>
        </p:nvPicPr>
        <p:blipFill rotWithShape="1">
          <a:blip r:embed="rId6">
            <a:alphaModFix/>
          </a:blip>
          <a:srcRect t="337" b="347"/>
          <a:stretch/>
        </p:blipFill>
        <p:spPr>
          <a:xfrm>
            <a:off x="5523409" y="2820107"/>
            <a:ext cx="1183695" cy="1183695"/>
          </a:xfrm>
          <a:prstGeom prst="rect">
            <a:avLst/>
          </a:prstGeom>
          <a:noFill/>
          <a:ln>
            <a:noFill/>
          </a:ln>
          <a:effectLst>
            <a:outerShdw blurRad="214313" dist="47625" dir="5400000" algn="bl" rotWithShape="0">
              <a:srgbClr val="000000">
                <a:alpha val="50000"/>
              </a:srgbClr>
            </a:outerShdw>
          </a:effectLst>
        </p:spPr>
      </p:pic>
      <p:pic>
        <p:nvPicPr>
          <p:cNvPr id="217" name="Google Shape;217;p43"/>
          <p:cNvPicPr preferRelativeResize="0"/>
          <p:nvPr/>
        </p:nvPicPr>
        <p:blipFill rotWithShape="1">
          <a:blip r:embed="rId7">
            <a:alphaModFix/>
          </a:blip>
          <a:srcRect t="179" b="179"/>
          <a:stretch/>
        </p:blipFill>
        <p:spPr>
          <a:xfrm>
            <a:off x="2524034" y="2820107"/>
            <a:ext cx="1183695" cy="1183695"/>
          </a:xfrm>
          <a:prstGeom prst="rect">
            <a:avLst/>
          </a:prstGeom>
          <a:noFill/>
          <a:ln>
            <a:noFill/>
          </a:ln>
          <a:effectLst>
            <a:outerShdw blurRad="214313" dist="47625" dir="5400000" algn="bl" rotWithShape="0">
              <a:srgbClr val="000000">
                <a:alpha val="50000"/>
              </a:srgbClr>
            </a:outerShdw>
          </a:effectLst>
        </p:spPr>
      </p:pic>
      <p:sp>
        <p:nvSpPr>
          <p:cNvPr id="218" name="Google Shape;218;p43"/>
          <p:cNvSpPr txBox="1"/>
          <p:nvPr/>
        </p:nvSpPr>
        <p:spPr>
          <a:xfrm>
            <a:off x="4706000" y="41904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Artikel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(Koninklijke Bibliotheek)</a:t>
            </a:r>
            <a:endParaRPr sz="1200">
              <a:solidFill>
                <a:srgbClr val="40368C"/>
              </a:solidFill>
              <a:latin typeface="Poppins"/>
              <a:ea typeface="Poppins"/>
              <a:cs typeface="Poppins"/>
              <a:sym typeface="Poppins"/>
            </a:endParaRPr>
          </a:p>
        </p:txBody>
      </p:sp>
      <p:sp>
        <p:nvSpPr>
          <p:cNvPr id="219" name="Google Shape;219;p43"/>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Een complex aan informatie …</a:t>
            </a:r>
            <a:endParaRPr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13E6C-02E3-2AEC-4F1B-6B86137B34B9}"/>
              </a:ext>
            </a:extLst>
          </p:cNvPr>
          <p:cNvSpPr>
            <a:spLocks noGrp="1"/>
          </p:cNvSpPr>
          <p:nvPr>
            <p:ph type="title"/>
          </p:nvPr>
        </p:nvSpPr>
        <p:spPr/>
        <p:txBody>
          <a:bodyPr/>
          <a:lstStyle/>
          <a:p>
            <a:r>
              <a:rPr lang="en-US" dirty="0" err="1"/>
              <a:t>Hulp</a:t>
            </a:r>
            <a:r>
              <a:rPr lang="en-US" dirty="0"/>
              <a:t> </a:t>
            </a:r>
            <a:r>
              <a:rPr lang="en-US" dirty="0" err="1"/>
              <a:t>nodig</a:t>
            </a:r>
            <a:r>
              <a:rPr lang="en-US" dirty="0"/>
              <a:t>?</a:t>
            </a:r>
          </a:p>
        </p:txBody>
      </p:sp>
      <p:sp>
        <p:nvSpPr>
          <p:cNvPr id="3" name="Tijdelijke aanduiding voor tekst 2">
            <a:extLst>
              <a:ext uri="{FF2B5EF4-FFF2-40B4-BE49-F238E27FC236}">
                <a16:creationId xmlns:a16="http://schemas.microsoft.com/office/drawing/2014/main" id="{159A4A55-33B0-5FCE-5A74-1BA0FF02D74B}"/>
              </a:ext>
            </a:extLst>
          </p:cNvPr>
          <p:cNvSpPr>
            <a:spLocks noGrp="1"/>
          </p:cNvSpPr>
          <p:nvPr>
            <p:ph type="body" idx="1"/>
          </p:nvPr>
        </p:nvSpPr>
        <p:spPr>
          <a:xfrm>
            <a:off x="936000" y="1512000"/>
            <a:ext cx="5288631" cy="3096000"/>
          </a:xfrm>
        </p:spPr>
        <p:txBody>
          <a:bodyPr/>
          <a:lstStyle/>
          <a:p>
            <a:endParaRPr lang="en-US" dirty="0"/>
          </a:p>
          <a:p>
            <a:pPr marL="514350" indent="-285750">
              <a:buFont typeface="Arial" panose="020B0604020202020204" pitchFamily="34" charset="0"/>
              <a:buChar char="•"/>
            </a:pPr>
            <a:r>
              <a:rPr lang="en-US" dirty="0"/>
              <a:t>NDE </a:t>
            </a:r>
            <a:r>
              <a:rPr lang="en-US" dirty="0" err="1"/>
              <a:t>Datawerkplaatsen</a:t>
            </a:r>
            <a:r>
              <a:rPr lang="en-US" dirty="0"/>
              <a:t>: </a:t>
            </a:r>
            <a:r>
              <a:rPr lang="en-US" dirty="0">
                <a:hlinkClick r:id="rId2"/>
              </a:rPr>
              <a:t>https://netwerkdigitaalerfgoed.nl/activiteiten/datawerkplaatsen/</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NDE </a:t>
            </a:r>
            <a:r>
              <a:rPr lang="en-US" dirty="0" err="1"/>
              <a:t>Versnellen</a:t>
            </a:r>
            <a:r>
              <a:rPr lang="en-US" dirty="0"/>
              <a:t>: </a:t>
            </a:r>
            <a:r>
              <a:rPr lang="en-US" dirty="0">
                <a:hlinkClick r:id="rId3"/>
              </a:rPr>
              <a:t>https://netwerkdigitaalerfgoed.nl/versnellen-2024/</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PICA </a:t>
            </a:r>
            <a:r>
              <a:rPr lang="en-US" dirty="0" err="1"/>
              <a:t>verbonden</a:t>
            </a:r>
            <a:r>
              <a:rPr lang="en-US" dirty="0"/>
              <a:t> </a:t>
            </a:r>
            <a:r>
              <a:rPr lang="en-US" dirty="0" err="1"/>
              <a:t>digitaal</a:t>
            </a:r>
            <a:r>
              <a:rPr lang="en-US" dirty="0"/>
              <a:t> </a:t>
            </a:r>
            <a:r>
              <a:rPr lang="en-US" dirty="0" err="1"/>
              <a:t>erfgoed</a:t>
            </a:r>
            <a:r>
              <a:rPr lang="en-US" dirty="0"/>
              <a:t>: </a:t>
            </a:r>
            <a:r>
              <a:rPr lang="en-US" dirty="0">
                <a:hlinkClick r:id="rId4"/>
              </a:rPr>
              <a:t>https://www.stichtingpica.nl/programmalijnen/verbonden-digitaal-erfgoed/</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478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idx="4294967295"/>
          </p:nvPr>
        </p:nvSpPr>
        <p:spPr>
          <a:xfrm>
            <a:off x="1067775" y="2527050"/>
            <a:ext cx="2786100" cy="699000"/>
          </a:xfrm>
          <a:prstGeom prst="rect">
            <a:avLst/>
          </a:prstGeom>
          <a:solidFill>
            <a:srgbClr val="FA7822"/>
          </a:solidFill>
          <a:ln w="9525" cap="flat" cmpd="sng">
            <a:solidFill>
              <a:srgbClr val="FA782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nl-NL">
                <a:solidFill>
                  <a:schemeClr val="lt1"/>
                </a:solidFill>
              </a:rPr>
              <a:t>Moeilijkheden</a:t>
            </a:r>
            <a:endParaRPr b="1">
              <a:solidFill>
                <a:schemeClr val="lt1"/>
              </a:solidFill>
              <a:latin typeface="Poppins"/>
              <a:ea typeface="Poppins"/>
              <a:cs typeface="Poppins"/>
              <a:sym typeface="Poppins"/>
            </a:endParaRPr>
          </a:p>
        </p:txBody>
      </p:sp>
      <p:sp>
        <p:nvSpPr>
          <p:cNvPr id="225" name="Google Shape;225;p44"/>
          <p:cNvSpPr txBox="1"/>
          <p:nvPr/>
        </p:nvSpPr>
        <p:spPr>
          <a:xfrm>
            <a:off x="599075" y="844800"/>
            <a:ext cx="335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niet vastgelegd</a:t>
            </a:r>
            <a:endParaRPr sz="2400">
              <a:solidFill>
                <a:srgbClr val="40368C"/>
              </a:solidFill>
              <a:latin typeface="Caveat"/>
              <a:ea typeface="Caveat"/>
              <a:cs typeface="Caveat"/>
              <a:sym typeface="Caveat"/>
            </a:endParaRPr>
          </a:p>
        </p:txBody>
      </p:sp>
      <p:sp>
        <p:nvSpPr>
          <p:cNvPr id="226" name="Google Shape;226;p44"/>
          <p:cNvSpPr txBox="1"/>
          <p:nvPr/>
        </p:nvSpPr>
        <p:spPr>
          <a:xfrm>
            <a:off x="2844875" y="1491450"/>
            <a:ext cx="431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vastgelegd,</a:t>
            </a:r>
            <a:endParaRPr sz="2400">
              <a:solidFill>
                <a:srgbClr val="40368C"/>
              </a:solidFill>
              <a:latin typeface="Caveat"/>
              <a:ea typeface="Caveat"/>
              <a:cs typeface="Caveat"/>
              <a:sym typeface="Caveat"/>
            </a:endParaRPr>
          </a:p>
          <a:p>
            <a:pPr marL="0" lvl="0" indent="0" algn="l" rtl="0">
              <a:spcBef>
                <a:spcPts val="0"/>
              </a:spcBef>
              <a:spcAft>
                <a:spcPts val="0"/>
              </a:spcAft>
              <a:buNone/>
            </a:pPr>
            <a:r>
              <a:rPr lang="nl-NL" sz="2400">
                <a:solidFill>
                  <a:srgbClr val="40368C"/>
                </a:solidFill>
                <a:latin typeface="Caveat"/>
                <a:ea typeface="Caveat"/>
                <a:cs typeface="Caveat"/>
                <a:sym typeface="Caveat"/>
              </a:rPr>
              <a:t>maar niet gestructureerd</a:t>
            </a:r>
            <a:endParaRPr sz="2400">
              <a:solidFill>
                <a:srgbClr val="40368C"/>
              </a:solidFill>
              <a:latin typeface="Caveat"/>
              <a:ea typeface="Caveat"/>
              <a:cs typeface="Caveat"/>
              <a:sym typeface="Caveat"/>
            </a:endParaRPr>
          </a:p>
        </p:txBody>
      </p:sp>
      <p:sp>
        <p:nvSpPr>
          <p:cNvPr id="227" name="Google Shape;227;p44"/>
          <p:cNvSpPr txBox="1"/>
          <p:nvPr/>
        </p:nvSpPr>
        <p:spPr>
          <a:xfrm>
            <a:off x="4495800" y="2414850"/>
            <a:ext cx="374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gestructureerd vastgelegd, maar niet eenduidig</a:t>
            </a:r>
            <a:endParaRPr sz="2400">
              <a:solidFill>
                <a:srgbClr val="40368C"/>
              </a:solidFill>
              <a:latin typeface="Caveat"/>
              <a:ea typeface="Caveat"/>
              <a:cs typeface="Caveat"/>
              <a:sym typeface="Caveat"/>
            </a:endParaRPr>
          </a:p>
        </p:txBody>
      </p:sp>
      <p:sp>
        <p:nvSpPr>
          <p:cNvPr id="228" name="Google Shape;228;p44"/>
          <p:cNvSpPr txBox="1"/>
          <p:nvPr/>
        </p:nvSpPr>
        <p:spPr>
          <a:xfrm>
            <a:off x="4191000" y="3413975"/>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eenduidig vastgelegd, maar niet ondubbelzinnig</a:t>
            </a:r>
            <a:endParaRPr sz="2400">
              <a:solidFill>
                <a:srgbClr val="40368C"/>
              </a:solidFill>
              <a:latin typeface="Caveat"/>
              <a:ea typeface="Caveat"/>
              <a:cs typeface="Caveat"/>
              <a:sym typeface="Caveat"/>
            </a:endParaRPr>
          </a:p>
        </p:txBody>
      </p:sp>
      <p:sp>
        <p:nvSpPr>
          <p:cNvPr id="229" name="Google Shape;229;p44"/>
          <p:cNvSpPr txBox="1"/>
          <p:nvPr/>
        </p:nvSpPr>
        <p:spPr>
          <a:xfrm>
            <a:off x="599075" y="3560550"/>
            <a:ext cx="335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ondubbelzinnig vastgelegd, maar niet gestandaardiseerd</a:t>
            </a:r>
            <a:endParaRPr sz="2400">
              <a:solidFill>
                <a:srgbClr val="40368C"/>
              </a:solidFill>
              <a:latin typeface="Caveat"/>
              <a:ea typeface="Caveat"/>
              <a:cs typeface="Caveat"/>
              <a:sym typeface="Caveat"/>
            </a:endParaRPr>
          </a:p>
        </p:txBody>
      </p:sp>
      <p:cxnSp>
        <p:nvCxnSpPr>
          <p:cNvPr id="230" name="Google Shape;230;p44"/>
          <p:cNvCxnSpPr>
            <a:stCxn id="224" idx="0"/>
            <a:endCxn id="225" idx="2"/>
          </p:cNvCxnSpPr>
          <p:nvPr/>
        </p:nvCxnSpPr>
        <p:spPr>
          <a:xfrm rot="5400000" flipH="1">
            <a:off x="1804575" y="1870800"/>
            <a:ext cx="1128000" cy="184500"/>
          </a:xfrm>
          <a:prstGeom prst="curvedConnector3">
            <a:avLst>
              <a:gd name="adj1" fmla="val 50007"/>
            </a:avLst>
          </a:prstGeom>
          <a:noFill/>
          <a:ln w="28575" cap="flat" cmpd="sng">
            <a:solidFill>
              <a:schemeClr val="dk2"/>
            </a:solidFill>
            <a:prstDash val="solid"/>
            <a:round/>
            <a:headEnd type="none" w="med" len="med"/>
            <a:tailEnd type="triangle" w="med" len="med"/>
          </a:ln>
        </p:spPr>
      </p:cxnSp>
      <p:cxnSp>
        <p:nvCxnSpPr>
          <p:cNvPr id="231" name="Google Shape;231;p44"/>
          <p:cNvCxnSpPr>
            <a:stCxn id="224" idx="0"/>
            <a:endCxn id="226" idx="1"/>
          </p:cNvCxnSpPr>
          <p:nvPr/>
        </p:nvCxnSpPr>
        <p:spPr>
          <a:xfrm rot="-5400000">
            <a:off x="2365875" y="2048100"/>
            <a:ext cx="573900" cy="384000"/>
          </a:xfrm>
          <a:prstGeom prst="curvedConnector2">
            <a:avLst/>
          </a:prstGeom>
          <a:noFill/>
          <a:ln w="28575" cap="flat" cmpd="sng">
            <a:solidFill>
              <a:schemeClr val="dk2"/>
            </a:solidFill>
            <a:prstDash val="solid"/>
            <a:round/>
            <a:headEnd type="none" w="med" len="med"/>
            <a:tailEnd type="triangle" w="med" len="med"/>
          </a:ln>
        </p:spPr>
      </p:cxnSp>
      <p:cxnSp>
        <p:nvCxnSpPr>
          <p:cNvPr id="232" name="Google Shape;232;p44"/>
          <p:cNvCxnSpPr>
            <a:stCxn id="224" idx="3"/>
            <a:endCxn id="227" idx="1"/>
          </p:cNvCxnSpPr>
          <p:nvPr/>
        </p:nvCxnSpPr>
        <p:spPr>
          <a:xfrm>
            <a:off x="3853875" y="2876550"/>
            <a:ext cx="642000" cy="600"/>
          </a:xfrm>
          <a:prstGeom prst="curvedConnector3">
            <a:avLst>
              <a:gd name="adj1" fmla="val 49994"/>
            </a:avLst>
          </a:prstGeom>
          <a:noFill/>
          <a:ln w="28575" cap="flat" cmpd="sng">
            <a:solidFill>
              <a:schemeClr val="dk2"/>
            </a:solidFill>
            <a:prstDash val="solid"/>
            <a:round/>
            <a:headEnd type="none" w="med" len="med"/>
            <a:tailEnd type="triangle" w="med" len="med"/>
          </a:ln>
        </p:spPr>
      </p:cxnSp>
      <p:cxnSp>
        <p:nvCxnSpPr>
          <p:cNvPr id="233" name="Google Shape;233;p44"/>
          <p:cNvCxnSpPr>
            <a:stCxn id="224" idx="2"/>
            <a:endCxn id="228" idx="1"/>
          </p:cNvCxnSpPr>
          <p:nvPr/>
        </p:nvCxnSpPr>
        <p:spPr>
          <a:xfrm rot="-5400000" flipH="1">
            <a:off x="3001125" y="2685750"/>
            <a:ext cx="649500" cy="1730100"/>
          </a:xfrm>
          <a:prstGeom prst="curvedConnector2">
            <a:avLst/>
          </a:prstGeom>
          <a:noFill/>
          <a:ln w="28575" cap="flat" cmpd="sng">
            <a:solidFill>
              <a:schemeClr val="dk2"/>
            </a:solidFill>
            <a:prstDash val="solid"/>
            <a:round/>
            <a:headEnd type="none" w="med" len="med"/>
            <a:tailEnd type="triangle" w="med" len="med"/>
          </a:ln>
        </p:spPr>
      </p:cxnSp>
      <p:cxnSp>
        <p:nvCxnSpPr>
          <p:cNvPr id="234" name="Google Shape;234;p44"/>
          <p:cNvCxnSpPr>
            <a:stCxn id="224" idx="2"/>
            <a:endCxn id="229" idx="0"/>
          </p:cNvCxnSpPr>
          <p:nvPr/>
        </p:nvCxnSpPr>
        <p:spPr>
          <a:xfrm rot="5400000">
            <a:off x="2201325" y="3301050"/>
            <a:ext cx="334500" cy="184500"/>
          </a:xfrm>
          <a:prstGeom prst="curvedConnector3">
            <a:avLst>
              <a:gd name="adj1" fmla="val 50000"/>
            </a:avLst>
          </a:prstGeom>
          <a:noFill/>
          <a:ln w="28575" cap="flat" cmpd="sng">
            <a:solidFill>
              <a:schemeClr val="dk2"/>
            </a:solidFill>
            <a:prstDash val="solid"/>
            <a:round/>
            <a:headEnd type="none" w="med" len="med"/>
            <a:tailEnd type="triangle" w="med" len="med"/>
          </a:ln>
        </p:spPr>
      </p:cxnSp>
      <p:sp>
        <p:nvSpPr>
          <p:cNvPr id="235" name="Google Shape;235;p44"/>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Waarom is het vinden dan zo lastig?</a:t>
            </a:r>
            <a:endParaRPr sz="2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8F0C6-B74E-5C9F-5D1D-1263D9AA456C}"/>
              </a:ext>
            </a:extLst>
          </p:cNvPr>
          <p:cNvSpPr>
            <a:spLocks noGrp="1"/>
          </p:cNvSpPr>
          <p:nvPr>
            <p:ph type="title"/>
          </p:nvPr>
        </p:nvSpPr>
        <p:spPr/>
        <p:txBody>
          <a:bodyPr/>
          <a:lstStyle/>
          <a:p>
            <a:r>
              <a:rPr lang="en-US" sz="1875" i="1" dirty="0" err="1"/>
              <a:t>Een</a:t>
            </a:r>
            <a:r>
              <a:rPr lang="en-US" sz="1875" i="1" dirty="0"/>
              <a:t> </a:t>
            </a:r>
            <a:r>
              <a:rPr lang="en-US" sz="1875" i="1" dirty="0" err="1"/>
              <a:t>willekeurig</a:t>
            </a:r>
            <a:r>
              <a:rPr lang="en-US" sz="1875" i="1" dirty="0"/>
              <a:t> </a:t>
            </a:r>
            <a:r>
              <a:rPr lang="en-US" sz="1875" i="1" dirty="0" err="1"/>
              <a:t>collectiesysteem</a:t>
            </a:r>
            <a:r>
              <a:rPr lang="en-US" sz="1875" i="1" dirty="0"/>
              <a:t>…</a:t>
            </a:r>
          </a:p>
        </p:txBody>
      </p:sp>
      <p:graphicFrame>
        <p:nvGraphicFramePr>
          <p:cNvPr id="6" name="Tabel 5">
            <a:extLst>
              <a:ext uri="{FF2B5EF4-FFF2-40B4-BE49-F238E27FC236}">
                <a16:creationId xmlns:a16="http://schemas.microsoft.com/office/drawing/2014/main" id="{22CB5EBB-D6F5-9CE8-4D4E-63457B4D135C}"/>
              </a:ext>
            </a:extLst>
          </p:cNvPr>
          <p:cNvGraphicFramePr>
            <a:graphicFrameLocks noGrp="1"/>
          </p:cNvGraphicFramePr>
          <p:nvPr/>
        </p:nvGraphicFramePr>
        <p:xfrm>
          <a:off x="1960581" y="1799217"/>
          <a:ext cx="5268558" cy="2125299"/>
        </p:xfrm>
        <a:graphic>
          <a:graphicData uri="http://schemas.openxmlformats.org/drawingml/2006/table">
            <a:tbl>
              <a:tblPr>
                <a:tableStyleId>{8EC20E35-A176-4012-BC5E-935CFFF8708E}</a:tableStyleId>
              </a:tblPr>
              <a:tblGrid>
                <a:gridCol w="2507107">
                  <a:extLst>
                    <a:ext uri="{9D8B030D-6E8A-4147-A177-3AD203B41FA5}">
                      <a16:colId xmlns:a16="http://schemas.microsoft.com/office/drawing/2014/main" val="1237257477"/>
                    </a:ext>
                  </a:extLst>
                </a:gridCol>
                <a:gridCol w="2761451">
                  <a:extLst>
                    <a:ext uri="{9D8B030D-6E8A-4147-A177-3AD203B41FA5}">
                      <a16:colId xmlns:a16="http://schemas.microsoft.com/office/drawing/2014/main" val="3302935219"/>
                    </a:ext>
                  </a:extLst>
                </a:gridCol>
              </a:tblGrid>
              <a:tr h="250115">
                <a:tc>
                  <a:txBody>
                    <a:bodyPr/>
                    <a:lstStyle/>
                    <a:p>
                      <a:pPr algn="l" fontAlgn="b"/>
                      <a:r>
                        <a:rPr lang="en-GB" sz="1100" b="1" u="none" strike="noStrike" dirty="0">
                          <a:effectLst/>
                        </a:rPr>
                        <a:t>Term</a:t>
                      </a:r>
                      <a:endParaRPr lang="en-GB" sz="1100" b="1"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b="1" u="none" strike="noStrike" dirty="0" err="1">
                          <a:effectLst/>
                        </a:rPr>
                        <a:t>Vergelijkbare</a:t>
                      </a:r>
                      <a:r>
                        <a:rPr lang="en-GB" sz="1100" b="1" u="none" strike="noStrike" dirty="0">
                          <a:effectLst/>
                        </a:rPr>
                        <a:t> term</a:t>
                      </a:r>
                      <a:endParaRPr lang="en-GB" sz="1100" b="1"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64829387"/>
                  </a:ext>
                </a:extLst>
              </a:tr>
              <a:tr h="234398">
                <a:tc>
                  <a:txBody>
                    <a:bodyPr/>
                    <a:lstStyle/>
                    <a:p>
                      <a:pPr algn="l" fontAlgn="b"/>
                      <a:r>
                        <a:rPr lang="en-GB" sz="1100" u="none" strike="noStrike" dirty="0" err="1">
                          <a:effectLst/>
                        </a:rPr>
                        <a:t>Bodemkaart</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Bodemkaarten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7883647"/>
                  </a:ext>
                </a:extLst>
              </a:tr>
              <a:tr h="234398">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6167303"/>
                  </a:ext>
                </a:extLst>
              </a:tr>
              <a:tr h="234398">
                <a:tc>
                  <a:txBody>
                    <a:bodyPr/>
                    <a:lstStyle/>
                    <a:p>
                      <a:pPr algn="l" fontAlgn="b"/>
                      <a:r>
                        <a:rPr lang="en-GB" sz="1100" u="none" strike="noStrike">
                          <a:effectLst/>
                        </a:rPr>
                        <a:t>Tapijtfabriek</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tapijtfabrieken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35886449"/>
                  </a:ext>
                </a:extLst>
              </a:tr>
              <a:tr h="234398">
                <a:tc>
                  <a:txBody>
                    <a:bodyPr/>
                    <a:lstStyle/>
                    <a:p>
                      <a:pPr algn="l" fontAlgn="b"/>
                      <a:r>
                        <a:rPr lang="en-GB" sz="1100" u="none" strike="noStrike">
                          <a:effectLst/>
                        </a:rPr>
                        <a:t>Inventaris</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Inventarissen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28103672"/>
                  </a:ext>
                </a:extLst>
              </a:tr>
              <a:tr h="234398">
                <a:tc>
                  <a:txBody>
                    <a:bodyPr/>
                    <a:lstStyle/>
                    <a:p>
                      <a:pPr algn="l" fontAlgn="b"/>
                      <a:r>
                        <a:rPr lang="en-GB" sz="1100" u="none" strike="noStrike">
                          <a:effectLst/>
                        </a:rPr>
                        <a:t>Fabrieksbouw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Fabrieksgebouw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87717196"/>
                  </a:ext>
                </a:extLst>
              </a:tr>
              <a:tr h="234398">
                <a:tc>
                  <a:txBody>
                    <a:bodyPr/>
                    <a:lstStyle/>
                    <a:p>
                      <a:pPr algn="l" fontAlgn="b"/>
                      <a:r>
                        <a:rPr lang="en-GB" sz="1100" u="none" strike="noStrike">
                          <a:effectLst/>
                        </a:rPr>
                        <a:t>Kerkbouw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Kerkenbouw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715735"/>
                  </a:ext>
                </a:extLst>
              </a:tr>
              <a:tr h="234398">
                <a:tc>
                  <a:txBody>
                    <a:bodyPr/>
                    <a:lstStyle/>
                    <a:p>
                      <a:pPr algn="l" fontAlgn="b"/>
                      <a:r>
                        <a:rPr lang="en-GB" sz="1100" u="none" strike="noStrike">
                          <a:effectLst/>
                        </a:rPr>
                        <a:t>Iconografie</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Ikonografie</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48853584"/>
                  </a:ext>
                </a:extLst>
              </a:tr>
              <a:tr h="234398">
                <a:tc>
                  <a:txBody>
                    <a:bodyPr/>
                    <a:lstStyle/>
                    <a:p>
                      <a:pPr algn="l" fontAlgn="b"/>
                      <a:r>
                        <a:rPr lang="en-GB" sz="1100" u="none" strike="noStrike" dirty="0" err="1">
                          <a:effectLst/>
                        </a:rPr>
                        <a:t>getijdemolen</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getijmolen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415851"/>
                  </a:ext>
                </a:extLst>
              </a:tr>
            </a:tbl>
          </a:graphicData>
        </a:graphic>
      </p:graphicFrame>
    </p:spTree>
    <p:extLst>
      <p:ext uri="{BB962C8B-B14F-4D97-AF65-F5344CB8AC3E}">
        <p14:creationId xmlns:p14="http://schemas.microsoft.com/office/powerpoint/2010/main" val="64643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idx="4294967295"/>
          </p:nvPr>
        </p:nvSpPr>
        <p:spPr>
          <a:xfrm>
            <a:off x="0" y="0"/>
            <a:ext cx="8832300" cy="101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b="1">
                <a:latin typeface="Poppins"/>
                <a:ea typeface="Poppins"/>
                <a:cs typeface="Poppins"/>
                <a:sym typeface="Poppins"/>
              </a:rPr>
              <a:t>Linked </a:t>
            </a:r>
            <a:r>
              <a:rPr lang="nl-NL" sz="2000">
                <a:latin typeface="Poppins"/>
                <a:ea typeface="Poppins"/>
                <a:cs typeface="Poppins"/>
                <a:sym typeface="Poppins"/>
              </a:rPr>
              <a:t>Data</a:t>
            </a:r>
            <a:endParaRPr sz="2000">
              <a:latin typeface="Poppins"/>
              <a:ea typeface="Poppins"/>
              <a:cs typeface="Poppins"/>
              <a:sym typeface="Poppins"/>
            </a:endParaRPr>
          </a:p>
        </p:txBody>
      </p:sp>
      <p:pic>
        <p:nvPicPr>
          <p:cNvPr id="241" name="Google Shape;241;p45"/>
          <p:cNvPicPr preferRelativeResize="0"/>
          <p:nvPr/>
        </p:nvPicPr>
        <p:blipFill>
          <a:blip r:embed="rId3">
            <a:alphaModFix/>
          </a:blip>
          <a:stretch>
            <a:fillRect/>
          </a:stretch>
        </p:blipFill>
        <p:spPr>
          <a:xfrm>
            <a:off x="2441350" y="707575"/>
            <a:ext cx="4261300" cy="4261300"/>
          </a:xfrm>
          <a:prstGeom prst="rect">
            <a:avLst/>
          </a:prstGeom>
          <a:noFill/>
          <a:ln>
            <a:noFill/>
          </a:ln>
        </p:spPr>
      </p:pic>
      <p:cxnSp>
        <p:nvCxnSpPr>
          <p:cNvPr id="242" name="Google Shape;242;p45"/>
          <p:cNvCxnSpPr/>
          <p:nvPr/>
        </p:nvCxnSpPr>
        <p:spPr>
          <a:xfrm>
            <a:off x="5180700" y="3696925"/>
            <a:ext cx="3963300" cy="0"/>
          </a:xfrm>
          <a:prstGeom prst="straightConnector1">
            <a:avLst/>
          </a:prstGeom>
          <a:noFill/>
          <a:ln w="114300" cap="flat" cmpd="sng">
            <a:solidFill>
              <a:srgbClr val="FA5200"/>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1296375" y="1887750"/>
            <a:ext cx="6525600" cy="136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nl-NL" sz="2400" dirty="0"/>
              <a:t>Een term is een gestructureerde, gedeelde beschrijving die een begrip of entiteit uniek identificeert en de betekenis ervan duidelijk maakt</a:t>
            </a:r>
            <a:endParaRPr sz="2400" b="1" dirty="0">
              <a:solidFill>
                <a:schemeClr val="lt1"/>
              </a:solidFill>
              <a:latin typeface="Poppins"/>
              <a:ea typeface="Poppins"/>
              <a:cs typeface="Poppins"/>
              <a:sym typeface="Poppins"/>
            </a:endParaRPr>
          </a:p>
        </p:txBody>
      </p:sp>
      <p:sp>
        <p:nvSpPr>
          <p:cNvPr id="248" name="Google Shape;248;p46"/>
          <p:cNvSpPr txBox="1"/>
          <p:nvPr/>
        </p:nvSpPr>
        <p:spPr>
          <a:xfrm>
            <a:off x="3160850" y="3583875"/>
            <a:ext cx="527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FFFFFF"/>
                </a:solidFill>
                <a:latin typeface="Caveat"/>
                <a:ea typeface="Caveat"/>
                <a:cs typeface="Caveat"/>
                <a:sym typeface="Caveat"/>
              </a:rPr>
              <a:t>Personen, organisaties, plaatsen,</a:t>
            </a:r>
            <a:endParaRPr sz="2400">
              <a:solidFill>
                <a:srgbClr val="FFFFFF"/>
              </a:solidFill>
              <a:latin typeface="Caveat"/>
              <a:ea typeface="Caveat"/>
              <a:cs typeface="Caveat"/>
              <a:sym typeface="Caveat"/>
            </a:endParaRPr>
          </a:p>
          <a:p>
            <a:pPr marL="0" lvl="0" indent="0" algn="l" rtl="0">
              <a:spcBef>
                <a:spcPts val="0"/>
              </a:spcBef>
              <a:spcAft>
                <a:spcPts val="0"/>
              </a:spcAft>
              <a:buNone/>
            </a:pPr>
            <a:r>
              <a:rPr lang="nl-NL" sz="2400">
                <a:solidFill>
                  <a:srgbClr val="FFFFFF"/>
                </a:solidFill>
                <a:latin typeface="Caveat"/>
                <a:ea typeface="Caveat"/>
                <a:cs typeface="Caveat"/>
                <a:sym typeface="Caveat"/>
              </a:rPr>
              <a:t>onderwerpen, gebeurtenissen, tijdsperiodes, ...</a:t>
            </a:r>
            <a:endParaRPr sz="2400">
              <a:solidFill>
                <a:srgbClr val="FFFFFF"/>
              </a:solidFill>
              <a:latin typeface="Caveat"/>
              <a:ea typeface="Caveat"/>
              <a:cs typeface="Caveat"/>
              <a:sym typeface="Caveat"/>
            </a:endParaRPr>
          </a:p>
        </p:txBody>
      </p:sp>
      <p:cxnSp>
        <p:nvCxnSpPr>
          <p:cNvPr id="249" name="Google Shape;249;p46"/>
          <p:cNvCxnSpPr/>
          <p:nvPr/>
        </p:nvCxnSpPr>
        <p:spPr>
          <a:xfrm rot="-5400000" flipH="1">
            <a:off x="2307025" y="3372075"/>
            <a:ext cx="361200" cy="784800"/>
          </a:xfrm>
          <a:prstGeom prst="curvedConnector2">
            <a:avLst/>
          </a:prstGeom>
          <a:noFill/>
          <a:ln w="9525" cap="flat" cmpd="sng">
            <a:solidFill>
              <a:srgbClr val="FFFFFF"/>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Netwerk Digitaal Erfgoed">
  <a:themeElements>
    <a:clrScheme name="NDE Kleuren">
      <a:dk1>
        <a:srgbClr val="000000"/>
      </a:dk1>
      <a:lt1>
        <a:srgbClr val="FFFFFF"/>
      </a:lt1>
      <a:dk2>
        <a:srgbClr val="0A3DFA"/>
      </a:dk2>
      <a:lt2>
        <a:srgbClr val="E0E0E3"/>
      </a:lt2>
      <a:accent1>
        <a:srgbClr val="FA5200"/>
      </a:accent1>
      <a:accent2>
        <a:srgbClr val="328275"/>
      </a:accent2>
      <a:accent3>
        <a:srgbClr val="964793"/>
      </a:accent3>
      <a:accent4>
        <a:srgbClr val="172A59"/>
      </a:accent4>
      <a:accent5>
        <a:srgbClr val="9EDAFF"/>
      </a:accent5>
      <a:accent6>
        <a:srgbClr val="ABDFFC"/>
      </a:accent6>
      <a:hlink>
        <a:srgbClr val="0A3DFA"/>
      </a:hlink>
      <a:folHlink>
        <a:srgbClr val="0A3D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1359</TotalTime>
  <Words>1155</Words>
  <Application>Microsoft Office PowerPoint</Application>
  <PresentationFormat>Diavoorstelling (16:9)</PresentationFormat>
  <Paragraphs>234</Paragraphs>
  <Slides>50</Slides>
  <Notes>34</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50</vt:i4>
      </vt:variant>
    </vt:vector>
  </HeadingPairs>
  <TitlesOfParts>
    <vt:vector size="59" baseType="lpstr">
      <vt:lpstr>Roboto</vt:lpstr>
      <vt:lpstr>Caveat</vt:lpstr>
      <vt:lpstr>Poppins</vt:lpstr>
      <vt:lpstr>Arial</vt:lpstr>
      <vt:lpstr>Calibri</vt:lpstr>
      <vt:lpstr>Poppins Medium</vt:lpstr>
      <vt:lpstr>Poppins SemiBold</vt:lpstr>
      <vt:lpstr>Kalam</vt:lpstr>
      <vt:lpstr>Netwerk Digitaal Erfgoed</vt:lpstr>
      <vt:lpstr>  Werken met het termennetwerk  </vt:lpstr>
      <vt:lpstr>Workshop indeling</vt:lpstr>
      <vt:lpstr>Waarom het Termennetwerk?</vt:lpstr>
      <vt:lpstr>Netwerk Digitaal Erfgoed</vt:lpstr>
      <vt:lpstr>Een complex aan informatie …</vt:lpstr>
      <vt:lpstr>Moeilijkheden</vt:lpstr>
      <vt:lpstr>Een willekeurig collectiesysteem…</vt:lpstr>
      <vt:lpstr>Linked Data</vt:lpstr>
      <vt:lpstr>Een term is een gestructureerde, gedeelde beschrijving die een begrip of entiteit uniek identificeert en de betekenis ervan duidelijk maakt</vt:lpstr>
      <vt:lpstr>Functionaliteit van het Termennetwerk</vt:lpstr>
      <vt:lpstr>Op zoek naar termen …</vt:lpstr>
      <vt:lpstr>Op zoek naar termen … </vt:lpstr>
      <vt:lpstr>Op zoek naar termen … </vt:lpstr>
      <vt:lpstr>Van literals naar links</vt:lpstr>
      <vt:lpstr>Verbinden via termen</vt:lpstr>
      <vt:lpstr>PowerPoint-presentatie</vt:lpstr>
      <vt:lpstr>Digitaal Erfgoed Knowledge Graph</vt:lpstr>
      <vt:lpstr>PowerPoint-presentatie</vt:lpstr>
      <vt:lpstr>Termennetwerk</vt:lpstr>
      <vt:lpstr>PowerPoint-presentatie</vt:lpstr>
      <vt:lpstr>Techniek van het Termennetwerk</vt:lpstr>
      <vt:lpstr>PowerPoint-presentatie</vt:lpstr>
      <vt:lpstr>PowerPoint-presentatie</vt:lpstr>
      <vt:lpstr>PowerPoint-presentatie</vt:lpstr>
      <vt:lpstr>Standaardiseren op één beschrijvingsformaat: SKOS</vt:lpstr>
      <vt:lpstr>PowerPoint-presentatie</vt:lpstr>
      <vt:lpstr>PowerPoint-presentatie</vt:lpstr>
      <vt:lpstr>PowerPoint-presentatie</vt:lpstr>
      <vt:lpstr>PowerPoint-presentatie</vt:lpstr>
      <vt:lpstr>Termennetwerk in de volgende registratiesystemen</vt:lpstr>
      <vt:lpstr>Collectieregistraties verrijken met termen?</vt:lpstr>
      <vt:lpstr>Een tool (API) voor data managers</vt:lpstr>
      <vt:lpstr>Bestaande gegevens verrijken via OpenRefine</vt:lpstr>
      <vt:lpstr>Vragen?</vt:lpstr>
      <vt:lpstr>Hands on!</vt:lpstr>
      <vt:lpstr>Zelf aan de slag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Bonus: Fuzzy Lookup Add-In for Excel</vt:lpstr>
      <vt:lpstr>Fuzzy Lookup Add-In for Excel </vt:lpstr>
      <vt:lpstr>Hulp nodig?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Werken met het termennetwerk  </dc:title>
  <dc:creator>Ruben</dc:creator>
  <cp:lastModifiedBy>Schalk, Ruben</cp:lastModifiedBy>
  <cp:revision>26</cp:revision>
  <dcterms:modified xsi:type="dcterms:W3CDTF">2024-04-16T08:37:06Z</dcterms:modified>
</cp:coreProperties>
</file>